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00" r:id="rId2"/>
    <p:sldId id="260" r:id="rId3"/>
    <p:sldId id="257" r:id="rId4"/>
    <p:sldId id="258" r:id="rId5"/>
    <p:sldId id="261" r:id="rId6"/>
    <p:sldId id="263" r:id="rId7"/>
    <p:sldId id="264" r:id="rId8"/>
    <p:sldId id="265" r:id="rId9"/>
    <p:sldId id="266" r:id="rId10"/>
    <p:sldId id="267" r:id="rId11"/>
    <p:sldId id="269" r:id="rId12"/>
    <p:sldId id="268" r:id="rId13"/>
    <p:sldId id="298" r:id="rId14"/>
    <p:sldId id="299" r:id="rId15"/>
    <p:sldId id="271" r:id="rId16"/>
    <p:sldId id="272" r:id="rId17"/>
    <p:sldId id="273" r:id="rId18"/>
    <p:sldId id="275" r:id="rId19"/>
    <p:sldId id="276" r:id="rId20"/>
    <p:sldId id="278" r:id="rId21"/>
    <p:sldId id="277" r:id="rId22"/>
    <p:sldId id="283" r:id="rId23"/>
    <p:sldId id="281" r:id="rId24"/>
    <p:sldId id="282" r:id="rId25"/>
    <p:sldId id="284" r:id="rId26"/>
    <p:sldId id="301" r:id="rId27"/>
    <p:sldId id="285" r:id="rId28"/>
    <p:sldId id="302" r:id="rId2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909"/>
    <a:srgbClr val="FFF9F0"/>
    <a:srgbClr val="F67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F56E8-798A-428F-9397-677120E91F8C}" v="3" dt="2025-08-26T12:48:50.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19" autoAdjust="0"/>
    <p:restoredTop sz="94660"/>
  </p:normalViewPr>
  <p:slideViewPr>
    <p:cSldViewPr snapToGrid="0">
      <p:cViewPr varScale="1">
        <p:scale>
          <a:sx n="50" d="100"/>
          <a:sy n="50" d="100"/>
        </p:scale>
        <p:origin x="285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40DC1-D64A-4AFE-978A-90722B427680}" type="datetimeFigureOut">
              <a:rPr lang="fr-FR" smtClean="0"/>
              <a:t>26/08/2025</a:t>
            </a:fld>
            <a:endParaRPr lang="fr-FR"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5DF0E-D78C-4214-B512-3E0970AE8228}" type="slidenum">
              <a:rPr lang="fr-FR" smtClean="0"/>
              <a:t>‹N°›</a:t>
            </a:fld>
            <a:endParaRPr lang="fr-FR" dirty="0"/>
          </a:p>
        </p:txBody>
      </p:sp>
    </p:spTree>
    <p:extLst>
      <p:ext uri="{BB962C8B-B14F-4D97-AF65-F5344CB8AC3E}">
        <p14:creationId xmlns:p14="http://schemas.microsoft.com/office/powerpoint/2010/main" val="358798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C93014-EFC4-481E-AD0C-6C9BC1BFF341}" type="datetime1">
              <a:rPr lang="fr-FR" smtClean="0"/>
              <a:t>26/08/2025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337489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94F081-562B-4B81-AC69-A701D37E01F3}" type="datetime1">
              <a:rPr lang="fr-FR" smtClean="0"/>
              <a:t>26/08/2025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22538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109062-9A85-4BAB-986D-A791F3820343}" type="datetime1">
              <a:rPr lang="fr-FR" smtClean="0"/>
              <a:t>26/08/2025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409323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D5233-053F-4B30-AF17-EB329B1A6505}" type="datetime1">
              <a:rPr lang="fr-FR" smtClean="0"/>
              <a:t>26/08/2025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379437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24FF26-9602-4906-B8F3-70C70CF22B5C}" type="datetime1">
              <a:rPr lang="fr-FR" smtClean="0"/>
              <a:t>26/08/2025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388885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D982B4-7502-4C22-988B-CCF2B280FA31}" type="datetime1">
              <a:rPr lang="fr-FR" smtClean="0"/>
              <a:t>26/08/2025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11994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84817A-B290-4480-8DC5-E4393A034B3D}" type="datetime1">
              <a:rPr lang="fr-FR" smtClean="0"/>
              <a:t>26/08/2025</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137487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CAA716-DBF4-42AA-AF36-13D4FDE47F0E}" type="datetime1">
              <a:rPr lang="fr-FR" smtClean="0"/>
              <a:t>26/08/2025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6199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9EA57-19E1-4F6B-99C6-2D195EFA2F71}" type="datetime1">
              <a:rPr lang="fr-FR" smtClean="0"/>
              <a:t>26/08/2025</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237734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8D150965-D0F0-4B5D-8221-8BB350A4F12E}" type="datetime1">
              <a:rPr lang="fr-FR" smtClean="0"/>
              <a:t>26/08/2025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113686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dirty="0"/>
              <a:t>Click icon to add picture</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C8553CE0-B708-4F2E-A791-F3ED67C78259}" type="datetime1">
              <a:rPr lang="fr-FR" smtClean="0"/>
              <a:t>26/08/2025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A597D1-4CAF-4C93-A4A7-1DCF6236AA74}" type="slidenum">
              <a:rPr lang="fr-FR" smtClean="0"/>
              <a:t>‹N°›</a:t>
            </a:fld>
            <a:endParaRPr lang="fr-FR" dirty="0"/>
          </a:p>
        </p:txBody>
      </p:sp>
    </p:spTree>
    <p:extLst>
      <p:ext uri="{BB962C8B-B14F-4D97-AF65-F5344CB8AC3E}">
        <p14:creationId xmlns:p14="http://schemas.microsoft.com/office/powerpoint/2010/main" val="77759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74368E2B-6B83-4C7D-B151-4724976D4776}" type="datetime1">
              <a:rPr lang="fr-FR" smtClean="0"/>
              <a:t>26/08/2025</a:t>
            </a:fld>
            <a:endParaRPr lang="fr-FR"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FA597D1-4CAF-4C93-A4A7-1DCF6236AA74}" type="slidenum">
              <a:rPr lang="fr-FR" smtClean="0"/>
              <a:t>‹N°›</a:t>
            </a:fld>
            <a:endParaRPr lang="fr-FR" dirty="0"/>
          </a:p>
        </p:txBody>
      </p:sp>
    </p:spTree>
    <p:extLst>
      <p:ext uri="{BB962C8B-B14F-4D97-AF65-F5344CB8AC3E}">
        <p14:creationId xmlns:p14="http://schemas.microsoft.com/office/powerpoint/2010/main" val="2742549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https://upload.wikimedia.org/wikipedia/commons/4/45/Map_of_the_departments_of_the_Tambacounda_region_of_Senegal.png" TargetMode="External"/><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https://upload.wikimedia.org/wikipedia/commons/9/93/Map_of_the_departments_of_the_K%C3%A9dougou_region_of_Senegal.png"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https://www.au-senegal.com/IMG/gif/fatick.gif" TargetMode="External"/><Relationship Id="rId2" Type="http://schemas.openxmlformats.org/officeDocument/2006/relationships/image" Target="../media/image56.gif"/><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hyperlink" Target="mailto:contact.icd-afrique@icd-afrique.org" TargetMode="External"/><Relationship Id="rId7" Type="http://schemas.microsoft.com/office/2007/relationships/hdphoto" Target="../media/hdphoto4.wdp"/><Relationship Id="rId12" Type="http://schemas.openxmlformats.org/officeDocument/2006/relationships/image" Target="../media/image66.jpeg"/><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5.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hyperlink" Target="mailto:dalbieshenri2@gmail.com" TargetMode="External"/><Relationship Id="rId9" Type="http://schemas.openxmlformats.org/officeDocument/2006/relationships/image" Target="../media/image63.jpg"/></Relationships>
</file>

<file path=ppt/slides/_rels/slide21.xml.rels><?xml version="1.0" encoding="UTF-8" standalone="yes"?>
<Relationships xmlns="http://schemas.openxmlformats.org/package/2006/relationships"><Relationship Id="rId3" Type="http://schemas.openxmlformats.org/officeDocument/2006/relationships/hyperlink" Target="mailto:contact.icd-afrique@icd-afrique.org"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4" Type="http://schemas.openxmlformats.org/officeDocument/2006/relationships/hyperlink" Target="mailto:dalbieshenri2@gmail.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contact.icd-afrique@icd-afrique.org"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4" Type="http://schemas.openxmlformats.org/officeDocument/2006/relationships/hyperlink" Target="mailto:dalbieshenri2@gmail.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contact.icd-afrique@icd-afrique.org"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4" Type="http://schemas.openxmlformats.org/officeDocument/2006/relationships/hyperlink" Target="mailto:dalbieshenri2@gmail.co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cnn.com/weather" TargetMode="External"/><Relationship Id="rId3" Type="http://schemas.openxmlformats.org/officeDocument/2006/relationships/hyperlink" Target="mailto:contact.icd-afrique@icd-afrique.org" TargetMode="External"/><Relationship Id="rId7" Type="http://schemas.openxmlformats.org/officeDocument/2006/relationships/hyperlink" Target="http://www.pasteur-lille.fr/fr/sante/conseil_medical_voyageurs.htm"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6" Type="http://schemas.openxmlformats.org/officeDocument/2006/relationships/hyperlink" Target="http://www.diplomatie.gouv.fr/voyageurs" TargetMode="External"/><Relationship Id="rId11" Type="http://schemas.openxmlformats.org/officeDocument/2006/relationships/hyperlink" Target="http://www.mappy.fr/" TargetMode="External"/><Relationship Id="rId5" Type="http://schemas.openxmlformats.org/officeDocument/2006/relationships/hyperlink" Target="http://www.diplomatie.gouv.fr/" TargetMode="External"/><Relationship Id="rId10" Type="http://schemas.openxmlformats.org/officeDocument/2006/relationships/hyperlink" Target="http://www.banque-france.fr/fr/poli_mone/taux/change.htm" TargetMode="External"/><Relationship Id="rId4" Type="http://schemas.openxmlformats.org/officeDocument/2006/relationships/hyperlink" Target="mailto:dalbieshenri2@gmail.com" TargetMode="External"/><Relationship Id="rId9" Type="http://schemas.openxmlformats.org/officeDocument/2006/relationships/hyperlink" Target="http://www.meteo.fr/"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contact.icd-afrique@icd-afrique.org"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4" Type="http://schemas.openxmlformats.org/officeDocument/2006/relationships/hyperlink" Target="mailto:dalbieshenri2@gmail.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contact.icd-afrique@icd-afrique.org" TargetMode="External"/><Relationship Id="rId2" Type="http://schemas.openxmlformats.org/officeDocument/2006/relationships/hyperlink" Target="http://www.icd-afrique.org/" TargetMode="External"/><Relationship Id="rId1" Type="http://schemas.openxmlformats.org/officeDocument/2006/relationships/slideLayout" Target="../slideLayouts/slideLayout1.xml"/><Relationship Id="rId4" Type="http://schemas.openxmlformats.org/officeDocument/2006/relationships/hyperlink" Target="mailto:dalbieshenri2@gmai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sarrabdoudiatta25@gmail.com" TargetMode="External"/><Relationship Id="rId3" Type="http://schemas.openxmlformats.org/officeDocument/2006/relationships/hyperlink" Target="mailto:contact.icd-afrique@icd-afrique.org" TargetMode="External"/><Relationship Id="rId7" Type="http://schemas.openxmlformats.org/officeDocument/2006/relationships/hyperlink" Target="mailto:sangareicda@gmail.com" TargetMode="External"/><Relationship Id="rId2" Type="http://schemas.openxmlformats.org/officeDocument/2006/relationships/hyperlink" Target="mailto:dalbieshenri2@gmail.com" TargetMode="External"/><Relationship Id="rId1" Type="http://schemas.openxmlformats.org/officeDocument/2006/relationships/slideLayout" Target="../slideLayouts/slideLayout1.xml"/><Relationship Id="rId6" Type="http://schemas.openxmlformats.org/officeDocument/2006/relationships/hyperlink" Target="mailto:kdiop.icdafriqe@gmail.com" TargetMode="External"/><Relationship Id="rId11" Type="http://schemas.openxmlformats.org/officeDocument/2006/relationships/hyperlink" Target="mailto:ok.missaoui@gmail.com" TargetMode="External"/><Relationship Id="rId5" Type="http://schemas.openxmlformats.org/officeDocument/2006/relationships/hyperlink" Target="mailto:martuso@protonmail.com" TargetMode="External"/><Relationship Id="rId10" Type="http://schemas.openxmlformats.org/officeDocument/2006/relationships/hyperlink" Target="mailto:r_ladaouri@yahoo.fr" TargetMode="External"/><Relationship Id="rId4" Type="http://schemas.openxmlformats.org/officeDocument/2006/relationships/hyperlink" Target="http://www.icd-afrique.org/" TargetMode="External"/><Relationship Id="rId9" Type="http://schemas.openxmlformats.org/officeDocument/2006/relationships/hyperlink" Target="mailto:frankibassene@gmail.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https://www.senegal-online.com/wp-content/uploads/2021/02/Regions_du_Senegal.jpg"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https://upload.wikimedia.org/wikipedia/commons/thumb/e/e1/Senegal%2C_administrative_divisions_in_colour_2.svg/1280px-Senegal%2C_administrative_divisions_in_colour_2.svg.png"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http://1.bp.blogspot.com/_JEN5e4k7Kt8/TVL4DG_A5MI/AAAAAAAAADU/_uU0Zp4dtNQ/s1600/dakar-2.gif" TargetMode="External"/><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5339020" y="10131071"/>
            <a:ext cx="1700927" cy="569240"/>
          </a:xfrm>
        </p:spPr>
        <p:txBody>
          <a:bodyPr/>
          <a:lstStyle/>
          <a:p>
            <a:fld id="{3FA597D1-4CAF-4C93-A4A7-1DCF6236AA74}" type="slidenum">
              <a:rPr lang="fr-FR" sz="1600" noProof="0" smtClean="0"/>
              <a:t>1</a:t>
            </a:fld>
            <a:endParaRPr lang="fr-FR" sz="1600" noProof="0" dirty="0"/>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t="11417" b="12837"/>
          <a:stretch/>
        </p:blipFill>
        <p:spPr>
          <a:xfrm>
            <a:off x="-16372" y="3452827"/>
            <a:ext cx="3065384" cy="174147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230"/>
            <a:ext cx="2399668" cy="1801293"/>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143" t="20799" r="17877" b="4119"/>
          <a:stretch/>
        </p:blipFill>
        <p:spPr>
          <a:xfrm>
            <a:off x="2479042" y="1556230"/>
            <a:ext cx="2218086" cy="1404046"/>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r="20641"/>
          <a:stretch/>
        </p:blipFill>
        <p:spPr>
          <a:xfrm>
            <a:off x="4779070" y="306574"/>
            <a:ext cx="2797388" cy="2643761"/>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335" t="-305" r="1436" b="305"/>
          <a:stretch/>
        </p:blipFill>
        <p:spPr>
          <a:xfrm>
            <a:off x="0" y="5271166"/>
            <a:ext cx="3049397" cy="2079476"/>
          </a:xfrm>
          <a:prstGeom prst="rect">
            <a:avLst/>
          </a:prstGeom>
        </p:spPr>
      </p:pic>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b="14366"/>
          <a:stretch/>
        </p:blipFill>
        <p:spPr>
          <a:xfrm>
            <a:off x="6094003" y="5629697"/>
            <a:ext cx="1465672" cy="2086495"/>
          </a:xfrm>
          <a:prstGeom prst="rect">
            <a:avLst/>
          </a:prstGeom>
        </p:spPr>
      </p:pic>
      <p:sp>
        <p:nvSpPr>
          <p:cNvPr id="38" name="Rectangle 37"/>
          <p:cNvSpPr/>
          <p:nvPr/>
        </p:nvSpPr>
        <p:spPr>
          <a:xfrm>
            <a:off x="3771898" y="3032939"/>
            <a:ext cx="3787060" cy="1247221"/>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9" name="Rectangle 38"/>
          <p:cNvSpPr/>
          <p:nvPr/>
        </p:nvSpPr>
        <p:spPr>
          <a:xfrm>
            <a:off x="3991569" y="2995996"/>
            <a:ext cx="3539942" cy="1292662"/>
          </a:xfrm>
          <a:prstGeom prst="rect">
            <a:avLst/>
          </a:prstGeom>
        </p:spPr>
        <p:txBody>
          <a:bodyPr wrap="square">
            <a:spAutoFit/>
          </a:bodyPr>
          <a:lstStyle/>
          <a:p>
            <a:pPr algn="r">
              <a:spcAft>
                <a:spcPts val="0"/>
              </a:spcAft>
            </a:pPr>
            <a:r>
              <a:rPr lang="fr-FR" sz="2600" b="1" kern="0" noProof="0" dirty="0">
                <a:solidFill>
                  <a:schemeClr val="bg1"/>
                </a:solidFill>
                <a:latin typeface="Arial Narrow" panose="020B0606020202030204" pitchFamily="34" charset="0"/>
              </a:rPr>
              <a:t>Institut de Coopération </a:t>
            </a:r>
          </a:p>
          <a:p>
            <a:pPr algn="r">
              <a:spcAft>
                <a:spcPts val="0"/>
              </a:spcAft>
            </a:pPr>
            <a:r>
              <a:rPr lang="fr-FR" sz="2600" b="1" kern="0" noProof="0" dirty="0">
                <a:solidFill>
                  <a:schemeClr val="bg1"/>
                </a:solidFill>
                <a:latin typeface="Arial Narrow" panose="020B0606020202030204" pitchFamily="34" charset="0"/>
              </a:rPr>
              <a:t>pour le Développement en Afrique</a:t>
            </a:r>
            <a:endParaRPr lang="fr-FR" sz="2600" b="1" kern="0" noProof="0" dirty="0">
              <a:solidFill>
                <a:schemeClr val="bg1"/>
              </a:solidFill>
              <a:latin typeface="Times New Roman" panose="02020603050405020304" pitchFamily="18" charset="0"/>
            </a:endParaRPr>
          </a:p>
        </p:txBody>
      </p:sp>
      <p:pic>
        <p:nvPicPr>
          <p:cNvPr id="40" name="Picture 39" descr="C:\Users\s2265447\Downloads\ATES 620K.jpg"/>
          <p:cNvPicPr>
            <a:picLocks noChangeAspect="1"/>
          </p:cNvPicPr>
          <p:nvPr/>
        </p:nvPicPr>
        <p:blipFill rotWithShape="1">
          <a:blip r:embed="rId8" cstate="print">
            <a:extLst>
              <a:ext uri="{28A0092B-C50C-407E-A947-70E740481C1C}">
                <a14:useLocalDpi xmlns:a14="http://schemas.microsoft.com/office/drawing/2010/main" val="0"/>
              </a:ext>
            </a:extLst>
          </a:blip>
          <a:srcRect r="9984" b="16531"/>
          <a:stretch/>
        </p:blipFill>
        <p:spPr bwMode="auto">
          <a:xfrm>
            <a:off x="4930598" y="7810008"/>
            <a:ext cx="1546402" cy="1017981"/>
          </a:xfrm>
          <a:prstGeom prst="rect">
            <a:avLst/>
          </a:prstGeom>
          <a:noFill/>
          <a:ln>
            <a:noFill/>
          </a:ln>
        </p:spPr>
      </p:pic>
      <p:sp>
        <p:nvSpPr>
          <p:cNvPr id="41" name="Rectangle 40"/>
          <p:cNvSpPr/>
          <p:nvPr/>
        </p:nvSpPr>
        <p:spPr>
          <a:xfrm>
            <a:off x="1" y="306574"/>
            <a:ext cx="4701956" cy="1148244"/>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8898" y="368826"/>
            <a:ext cx="5094514" cy="569387"/>
          </a:xfrm>
          <a:prstGeom prst="rect">
            <a:avLst/>
          </a:prstGeom>
        </p:spPr>
        <p:txBody>
          <a:bodyPr wrap="square">
            <a:spAutoFit/>
          </a:bodyPr>
          <a:lstStyle/>
          <a:p>
            <a:pPr>
              <a:spcAft>
                <a:spcPts val="0"/>
              </a:spcAft>
            </a:pPr>
            <a:r>
              <a:rPr lang="fr-FR" sz="3100" b="1" kern="0" noProof="0" dirty="0">
                <a:latin typeface="Arial Narrow" panose="020B0606020202030204" pitchFamily="34" charset="0"/>
              </a:rPr>
              <a:t>Carnet de voyage au Sénégal</a:t>
            </a:r>
            <a:endParaRPr lang="fr-FR" sz="3100" b="1" kern="0" noProof="0" dirty="0">
              <a:effectLst/>
              <a:latin typeface="Times New Roman" panose="02020603050405020304" pitchFamily="18" charset="0"/>
            </a:endParaRPr>
          </a:p>
        </p:txBody>
      </p:sp>
      <p:pic>
        <p:nvPicPr>
          <p:cNvPr id="43" name="Picture 3" descr="Catalogue 3 fusion2 copie"/>
          <p:cNvPicPr>
            <a:picLocks noChangeAspect="1" noChangeArrowheads="1"/>
          </p:cNvPicPr>
          <p:nvPr/>
        </p:nvPicPr>
        <p:blipFill rotWithShape="1">
          <a:blip r:embed="rId9">
            <a:extLst>
              <a:ext uri="{28A0092B-C50C-407E-A947-70E740481C1C}">
                <a14:useLocalDpi xmlns:a14="http://schemas.microsoft.com/office/drawing/2010/main" val="0"/>
              </a:ext>
            </a:extLst>
          </a:blip>
          <a:srcRect l="1" t="45199" r="66234" b="34549"/>
          <a:stretch/>
        </p:blipFill>
        <p:spPr bwMode="auto">
          <a:xfrm>
            <a:off x="3123603" y="5632286"/>
            <a:ext cx="2896195" cy="207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atalogue 3 fusion2 copie"/>
          <p:cNvPicPr>
            <a:picLocks noChangeAspect="1" noChangeArrowheads="1"/>
          </p:cNvPicPr>
          <p:nvPr/>
        </p:nvPicPr>
        <p:blipFill rotWithShape="1">
          <a:blip r:embed="rId9">
            <a:extLst>
              <a:ext uri="{28A0092B-C50C-407E-A947-70E740481C1C}">
                <a14:useLocalDpi xmlns:a14="http://schemas.microsoft.com/office/drawing/2010/main" val="0"/>
              </a:ext>
            </a:extLst>
          </a:blip>
          <a:srcRect l="4780" t="27275" r="58423" b="55896"/>
          <a:stretch/>
        </p:blipFill>
        <p:spPr bwMode="auto">
          <a:xfrm>
            <a:off x="4920037" y="8892946"/>
            <a:ext cx="1556963" cy="85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descr="Catalogue 3 fusion2 copie"/>
          <p:cNvPicPr>
            <a:picLocks noChangeAspect="1" noChangeArrowheads="1"/>
          </p:cNvPicPr>
          <p:nvPr/>
        </p:nvPicPr>
        <p:blipFill rotWithShape="1">
          <a:blip r:embed="rId9">
            <a:extLst>
              <a:ext uri="{28A0092B-C50C-407E-A947-70E740481C1C}">
                <a14:useLocalDpi xmlns:a14="http://schemas.microsoft.com/office/drawing/2010/main" val="0"/>
              </a:ext>
            </a:extLst>
          </a:blip>
          <a:srcRect l="77361" t="77191"/>
          <a:stretch/>
        </p:blipFill>
        <p:spPr bwMode="auto">
          <a:xfrm>
            <a:off x="1286984" y="7446205"/>
            <a:ext cx="1762414" cy="230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s2265447\Downloads\ATES label-garantie-ates-vert.jpg"/>
          <p:cNvPicPr>
            <a:picLocks noChangeAspect="1"/>
          </p:cNvPicPr>
          <p:nvPr/>
        </p:nvPicPr>
        <p:blipFill rotWithShape="1">
          <a:blip r:embed="rId10" cstate="print">
            <a:extLst>
              <a:ext uri="{28A0092B-C50C-407E-A947-70E740481C1C}">
                <a14:useLocalDpi xmlns:a14="http://schemas.microsoft.com/office/drawing/2010/main" val="0"/>
              </a:ext>
            </a:extLst>
          </a:blip>
          <a:srcRect r="1895"/>
          <a:stretch/>
        </p:blipFill>
        <p:spPr bwMode="auto">
          <a:xfrm>
            <a:off x="6510867" y="7754463"/>
            <a:ext cx="1048091" cy="2016449"/>
          </a:xfrm>
          <a:prstGeom prst="rect">
            <a:avLst/>
          </a:prstGeom>
          <a:noFill/>
          <a:ln>
            <a:noFill/>
          </a:ln>
        </p:spPr>
      </p:pic>
      <p:pic>
        <p:nvPicPr>
          <p:cNvPr id="49" name="Picture 48"/>
          <p:cNvPicPr>
            <a:picLocks noChangeAspect="1"/>
          </p:cNvPicPr>
          <p:nvPr/>
        </p:nvPicPr>
        <p:blipFill rotWithShape="1">
          <a:blip r:embed="rId11" cstate="print">
            <a:extLst>
              <a:ext uri="{28A0092B-C50C-407E-A947-70E740481C1C}">
                <a14:useLocalDpi xmlns:a14="http://schemas.microsoft.com/office/drawing/2010/main" val="0"/>
              </a:ext>
            </a:extLst>
          </a:blip>
          <a:srcRect l="-1" t="34777" r="1" b="15731"/>
          <a:stretch/>
        </p:blipFill>
        <p:spPr>
          <a:xfrm>
            <a:off x="3123217" y="4359418"/>
            <a:ext cx="3173713" cy="1178050"/>
          </a:xfrm>
          <a:prstGeom prst="rect">
            <a:avLst/>
          </a:prstGeom>
        </p:spPr>
      </p:pic>
      <p:pic>
        <p:nvPicPr>
          <p:cNvPr id="50" name="Picture 49"/>
          <p:cNvPicPr>
            <a:picLocks noChangeAspect="1"/>
          </p:cNvPicPr>
          <p:nvPr/>
        </p:nvPicPr>
        <p:blipFill rotWithShape="1">
          <a:blip r:embed="rId12" cstate="print">
            <a:extLst>
              <a:ext uri="{28A0092B-C50C-407E-A947-70E740481C1C}">
                <a14:useLocalDpi xmlns:a14="http://schemas.microsoft.com/office/drawing/2010/main" val="0"/>
              </a:ext>
            </a:extLst>
          </a:blip>
          <a:srcRect l="8320" t="4560" r="8975" b="16780"/>
          <a:stretch/>
        </p:blipFill>
        <p:spPr>
          <a:xfrm>
            <a:off x="1591733" y="2514600"/>
            <a:ext cx="2396067" cy="2278138"/>
          </a:xfrm>
          <a:prstGeom prst="ellipse">
            <a:avLst/>
          </a:prstGeom>
        </p:spPr>
      </p:pic>
      <p:sp>
        <p:nvSpPr>
          <p:cNvPr id="51" name="Rectangle 50"/>
          <p:cNvSpPr/>
          <p:nvPr/>
        </p:nvSpPr>
        <p:spPr>
          <a:xfrm>
            <a:off x="6364135" y="4359419"/>
            <a:ext cx="1195540" cy="1178050"/>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Rectangle 51"/>
          <p:cNvSpPr/>
          <p:nvPr/>
        </p:nvSpPr>
        <p:spPr>
          <a:xfrm>
            <a:off x="-1" y="7446205"/>
            <a:ext cx="1222241" cy="2307395"/>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53" name="Picture 52"/>
          <p:cNvPicPr>
            <a:picLocks noChangeAspect="1"/>
          </p:cNvPicPr>
          <p:nvPr/>
        </p:nvPicPr>
        <p:blipFill rotWithShape="1">
          <a:blip r:embed="rId13" cstate="print">
            <a:extLst>
              <a:ext uri="{28A0092B-C50C-407E-A947-70E740481C1C}">
                <a14:useLocalDpi xmlns:a14="http://schemas.microsoft.com/office/drawing/2010/main" val="0"/>
              </a:ext>
            </a:extLst>
          </a:blip>
          <a:srcRect l="11564" t="161" r="23397" b="-161"/>
          <a:stretch/>
        </p:blipFill>
        <p:spPr>
          <a:xfrm>
            <a:off x="3127560" y="7776091"/>
            <a:ext cx="1714315" cy="1977509"/>
          </a:xfrm>
          <a:prstGeom prst="rect">
            <a:avLst/>
          </a:prstGeom>
        </p:spPr>
      </p:pic>
      <p:sp>
        <p:nvSpPr>
          <p:cNvPr id="25" name="TextBox 24"/>
          <p:cNvSpPr txBox="1"/>
          <p:nvPr/>
        </p:nvSpPr>
        <p:spPr>
          <a:xfrm>
            <a:off x="-461587" y="861377"/>
            <a:ext cx="1977907" cy="569387"/>
          </a:xfrm>
          <a:prstGeom prst="rect">
            <a:avLst/>
          </a:prstGeom>
          <a:noFill/>
        </p:spPr>
        <p:txBody>
          <a:bodyPr wrap="square" rtlCol="0">
            <a:spAutoFit/>
          </a:bodyPr>
          <a:lstStyle/>
          <a:p>
            <a:pPr algn="ctr"/>
            <a:r>
              <a:rPr lang="fr-FR" sz="3100" b="1" i="1" noProof="0" dirty="0">
                <a:latin typeface="Arial Narrow" panose="020B0606020202030204" pitchFamily="34" charset="0"/>
              </a:rPr>
              <a:t>2025</a:t>
            </a:r>
          </a:p>
        </p:txBody>
      </p:sp>
    </p:spTree>
    <p:extLst>
      <p:ext uri="{BB962C8B-B14F-4D97-AF65-F5344CB8AC3E}">
        <p14:creationId xmlns:p14="http://schemas.microsoft.com/office/powerpoint/2010/main" val="2938195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223" r="27010"/>
          <a:stretch/>
        </p:blipFill>
        <p:spPr>
          <a:xfrm>
            <a:off x="565553" y="3898728"/>
            <a:ext cx="1999847" cy="26421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365" r="14633"/>
          <a:stretch/>
        </p:blipFill>
        <p:spPr>
          <a:xfrm>
            <a:off x="4944533" y="6663288"/>
            <a:ext cx="2030803" cy="34714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983" t="3259" r="7030" b="3799"/>
          <a:stretch/>
        </p:blipFill>
        <p:spPr>
          <a:xfrm>
            <a:off x="5010149" y="1828401"/>
            <a:ext cx="2029247" cy="1761280"/>
          </a:xfrm>
          <a:prstGeom prst="rect">
            <a:avLst/>
          </a:prstGeom>
        </p:spPr>
      </p:pic>
      <p:sp>
        <p:nvSpPr>
          <p:cNvPr id="3" name="Rectangle 2"/>
          <p:cNvSpPr/>
          <p:nvPr/>
        </p:nvSpPr>
        <p:spPr>
          <a:xfrm>
            <a:off x="427998" y="327195"/>
            <a:ext cx="6568246" cy="769441"/>
          </a:xfrm>
          <a:prstGeom prst="rect">
            <a:avLst/>
          </a:prstGeom>
        </p:spPr>
        <p:txBody>
          <a:bodyPr wrap="square">
            <a:spAutoFit/>
          </a:bodyPr>
          <a:lstStyle/>
          <a:p>
            <a:pPr algn="just"/>
            <a:r>
              <a:rPr lang="fr-FR" sz="1100" noProof="0" dirty="0">
                <a:latin typeface="Arial Narrow" panose="020B0606020202030204" pitchFamily="34" charset="0"/>
              </a:rPr>
              <a:t>Cela créé ainsi une nouvelle dynamique pour les entrepreneurs de l'économie créative et permet aux talents qui s'expriment souvent dans le secteur informel de se mettre en réseau et s'internationaliser différemment.</a:t>
            </a:r>
          </a:p>
          <a:p>
            <a:pPr algn="just"/>
            <a:r>
              <a:rPr lang="fr-FR" sz="1100" b="1" noProof="0" dirty="0">
                <a:solidFill>
                  <a:srgbClr val="B20909"/>
                </a:solidFill>
                <a:latin typeface="Arial Narrow" panose="020B0606020202030204" pitchFamily="34" charset="0"/>
              </a:rPr>
              <a:t>En résumé, Dakar est une ville qui participe pleinement au concert des nations</a:t>
            </a:r>
            <a:r>
              <a:rPr lang="fr-FR" sz="1100" noProof="0" dirty="0">
                <a:latin typeface="Arial Narrow" panose="020B0606020202030204" pitchFamily="34" charset="0"/>
              </a:rPr>
              <a:t>, pour citer le président Senghor, notamment économique au regard de son rôle de plateforme pour les échanges avec la région Afrique de l'Ouest.</a:t>
            </a:r>
          </a:p>
        </p:txBody>
      </p:sp>
      <p:sp>
        <p:nvSpPr>
          <p:cNvPr id="24" name="Rectangle 23"/>
          <p:cNvSpPr/>
          <p:nvPr/>
        </p:nvSpPr>
        <p:spPr>
          <a:xfrm>
            <a:off x="551542" y="1383848"/>
            <a:ext cx="6444702"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ectangle 24"/>
          <p:cNvSpPr/>
          <p:nvPr/>
        </p:nvSpPr>
        <p:spPr>
          <a:xfrm>
            <a:off x="763524" y="1335219"/>
            <a:ext cx="6000495"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Gorée – Histoire de l’esclavage – Vérité ou fiction ?</a:t>
            </a:r>
            <a:endParaRPr lang="fr-FR" sz="1500" noProof="0" dirty="0">
              <a:latin typeface="Times New Roman" panose="02020603050405020304" pitchFamily="18" charset="0"/>
              <a:ea typeface="Times New Roman" panose="02020603050405020304" pitchFamily="18" charset="0"/>
            </a:endParaRPr>
          </a:p>
        </p:txBody>
      </p:sp>
      <p:sp>
        <p:nvSpPr>
          <p:cNvPr id="9" name="Rectangle 8"/>
          <p:cNvSpPr/>
          <p:nvPr/>
        </p:nvSpPr>
        <p:spPr>
          <a:xfrm>
            <a:off x="445817" y="1766345"/>
            <a:ext cx="4507184" cy="2123658"/>
          </a:xfrm>
          <a:prstGeom prst="rect">
            <a:avLst/>
          </a:prstGeom>
        </p:spPr>
        <p:txBody>
          <a:bodyPr wrap="square">
            <a:spAutoFit/>
          </a:bodyPr>
          <a:lstStyle/>
          <a:p>
            <a:pPr algn="just"/>
            <a:r>
              <a:rPr lang="fr-FR" sz="1100" noProof="0" dirty="0">
                <a:latin typeface="Arial Narrow" panose="020B0606020202030204" pitchFamily="34" charset="0"/>
              </a:rPr>
              <a:t>L'île de Gorée, ou simplement Gorée, est à la fois une île de l'océan Atlantique Nord située dans la baie de Dakar et l'une des 19 communes d'arrondissement de la capitale du Sénégal. C'est un </a:t>
            </a:r>
            <a:r>
              <a:rPr lang="fr-FR" sz="1100" b="1" noProof="0" dirty="0">
                <a:solidFill>
                  <a:srgbClr val="B20909"/>
                </a:solidFill>
                <a:latin typeface="Arial Narrow" panose="020B0606020202030204" pitchFamily="34" charset="0"/>
              </a:rPr>
              <a:t>lieu symbole de la mémoire de la traite négrière en Afrique, reconnu officiellement par l’Organisation des Nations unies </a:t>
            </a:r>
            <a:r>
              <a:rPr lang="fr-FR" sz="1100" noProof="0" dirty="0">
                <a:latin typeface="Arial Narrow" panose="020B0606020202030204" pitchFamily="34" charset="0"/>
              </a:rPr>
              <a:t>(ONU) en 1978 : Gorée, « île-mémoire » de cette tragédie, fut ainsi l’un des tout premiers lieux à être portés sur la liste du patrimoine mondial gérée par l'Organisation des Nations unies pour l'éducation, la science et la culture (UNESCO).</a:t>
            </a: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À Gorée, l'ancienne demeure de la </a:t>
            </a:r>
            <a:r>
              <a:rPr lang="fr-FR" sz="1100" noProof="0" dirty="0" err="1">
                <a:latin typeface="Arial Narrow" panose="020B0606020202030204" pitchFamily="34" charset="0"/>
              </a:rPr>
              <a:t>signare</a:t>
            </a:r>
            <a:r>
              <a:rPr lang="fr-FR" sz="1100" noProof="0" dirty="0">
                <a:latin typeface="Arial Narrow" panose="020B0606020202030204" pitchFamily="34" charset="0"/>
              </a:rPr>
              <a:t> Anna Colas Pépin (nièce d'Anne Pépin), connue dans le monde entier sous le nom de Maison des Esclaves, est un lieu plus symbolique qu’historique.</a:t>
            </a:r>
          </a:p>
          <a:p>
            <a:pPr algn="just"/>
            <a:endParaRPr lang="fr-FR" sz="1100" noProof="0" dirty="0">
              <a:latin typeface="Arial Narrow" panose="020B0606020202030204" pitchFamily="34" charset="0"/>
            </a:endParaRPr>
          </a:p>
        </p:txBody>
      </p:sp>
      <p:sp>
        <p:nvSpPr>
          <p:cNvPr id="2" name="Rectangle 1"/>
          <p:cNvSpPr/>
          <p:nvPr/>
        </p:nvSpPr>
        <p:spPr>
          <a:xfrm>
            <a:off x="2727960" y="3909360"/>
            <a:ext cx="4387826" cy="2631490"/>
          </a:xfrm>
          <a:prstGeom prst="rect">
            <a:avLst/>
          </a:prstGeom>
        </p:spPr>
        <p:txBody>
          <a:bodyPr wrap="square">
            <a:spAutoFit/>
          </a:bodyPr>
          <a:lstStyle/>
          <a:p>
            <a:pPr algn="just"/>
            <a:r>
              <a:rPr lang="fr-FR" sz="1100" noProof="0" dirty="0">
                <a:latin typeface="Arial Narrow" panose="020B0606020202030204" pitchFamily="34" charset="0"/>
              </a:rPr>
              <a:t>Cette </a:t>
            </a:r>
            <a:r>
              <a:rPr lang="fr-FR" sz="1100" b="1" noProof="0" dirty="0">
                <a:solidFill>
                  <a:srgbClr val="B20909"/>
                </a:solidFill>
                <a:latin typeface="Arial Narrow" panose="020B0606020202030204" pitchFamily="34" charset="0"/>
              </a:rPr>
              <a:t>histoire de maison des esclaves de Gorée a été inventée par Pierre André </a:t>
            </a:r>
            <a:r>
              <a:rPr lang="fr-FR" sz="1100" b="1" noProof="0" dirty="0" err="1">
                <a:solidFill>
                  <a:srgbClr val="B20909"/>
                </a:solidFill>
                <a:latin typeface="Arial Narrow" panose="020B0606020202030204" pitchFamily="34" charset="0"/>
              </a:rPr>
              <a:t>Cariou</a:t>
            </a:r>
            <a:r>
              <a:rPr lang="fr-FR" sz="1100" noProof="0" dirty="0">
                <a:latin typeface="Arial Narrow" panose="020B0606020202030204" pitchFamily="34" charset="0"/>
              </a:rPr>
              <a:t>, médecin chef breton de la marine française dans les années 1950. Il n'a pas cherché à la falsifier, mais a émis des suppositions, qu'il a intégrées dans un roman historique non édité « Promenade à Gorée » (manuscrit disponible à la BNF Mitterrand) et dans le </a:t>
            </a:r>
            <a:r>
              <a:rPr lang="fr-FR" sz="1100" b="1" noProof="0" dirty="0">
                <a:solidFill>
                  <a:srgbClr val="B20909"/>
                </a:solidFill>
                <a:latin typeface="Arial Narrow" panose="020B0606020202030204" pitchFamily="34" charset="0"/>
              </a:rPr>
              <a:t>circuit touristique </a:t>
            </a:r>
            <a:r>
              <a:rPr lang="fr-FR" sz="1100" noProof="0" dirty="0">
                <a:latin typeface="Arial Narrow" panose="020B0606020202030204" pitchFamily="34" charset="0"/>
              </a:rPr>
              <a:t>qu'il proposait aux rares touristes de l'île de Gorée ; souvent des amis et familles qui venaient visiter les marins militaires français hospitalisés à l'hôpital de la Marine.</a:t>
            </a:r>
          </a:p>
          <a:p>
            <a:pPr algn="just"/>
            <a:r>
              <a:rPr lang="fr-FR" sz="1100" noProof="0" dirty="0">
                <a:latin typeface="Arial Narrow" panose="020B0606020202030204" pitchFamily="34" charset="0"/>
              </a:rPr>
              <a:t>À l'origine de ce qui allait devenir la </a:t>
            </a:r>
            <a:r>
              <a:rPr lang="fr-FR" sz="1100" b="1" noProof="0" dirty="0">
                <a:solidFill>
                  <a:srgbClr val="B20909"/>
                </a:solidFill>
                <a:latin typeface="Arial Narrow" panose="020B0606020202030204" pitchFamily="34" charset="0"/>
              </a:rPr>
              <a:t>plus importante escroquerie mémorielle de l'histoire</a:t>
            </a:r>
            <a:r>
              <a:rPr lang="fr-FR" sz="1100" noProof="0" dirty="0">
                <a:latin typeface="Arial Narrow" panose="020B0606020202030204" pitchFamily="34" charset="0"/>
              </a:rPr>
              <a:t>, un petit garçon qui servait de « boy » à </a:t>
            </a:r>
            <a:r>
              <a:rPr lang="fr-FR" sz="1100" noProof="0" dirty="0" err="1">
                <a:latin typeface="Arial Narrow" panose="020B0606020202030204" pitchFamily="34" charset="0"/>
              </a:rPr>
              <a:t>Cariou</a:t>
            </a:r>
            <a:r>
              <a:rPr lang="fr-FR" sz="1100" noProof="0" dirty="0">
                <a:latin typeface="Arial Narrow" panose="020B0606020202030204" pitchFamily="34" charset="0"/>
              </a:rPr>
              <a:t>, l'adolescent Joseph N'Diaye.</a:t>
            </a:r>
          </a:p>
          <a:p>
            <a:pPr algn="just"/>
            <a:r>
              <a:rPr lang="fr-FR" sz="1100" noProof="0" dirty="0">
                <a:latin typeface="Arial Narrow" panose="020B0606020202030204" pitchFamily="34" charset="0"/>
              </a:rPr>
              <a:t>Joseph N'Diaye devenu adulte prit la suite de </a:t>
            </a:r>
            <a:r>
              <a:rPr lang="fr-FR" sz="1100" noProof="0" dirty="0" err="1">
                <a:latin typeface="Arial Narrow" panose="020B0606020202030204" pitchFamily="34" charset="0"/>
              </a:rPr>
              <a:t>Cariou</a:t>
            </a:r>
            <a:r>
              <a:rPr lang="fr-FR" sz="1100" noProof="0" dirty="0">
                <a:latin typeface="Arial Narrow" panose="020B0606020202030204" pitchFamily="34" charset="0"/>
              </a:rPr>
              <a:t> dans les années 1970. Dans les années 1980 sortit le film « Racine » avec la figure inoubliable de « </a:t>
            </a:r>
            <a:r>
              <a:rPr lang="fr-FR" sz="1100" noProof="0" dirty="0" err="1">
                <a:latin typeface="Arial Narrow" panose="020B0606020202030204" pitchFamily="34" charset="0"/>
              </a:rPr>
              <a:t>Kounta</a:t>
            </a:r>
            <a:r>
              <a:rPr lang="fr-FR" sz="1100" noProof="0" dirty="0">
                <a:latin typeface="Arial Narrow" panose="020B0606020202030204" pitchFamily="34" charset="0"/>
              </a:rPr>
              <a:t> </a:t>
            </a:r>
            <a:r>
              <a:rPr lang="fr-FR" sz="1100" noProof="0" dirty="0" err="1">
                <a:latin typeface="Arial Narrow" panose="020B0606020202030204" pitchFamily="34" charset="0"/>
              </a:rPr>
              <a:t>Kinté</a:t>
            </a:r>
            <a:r>
              <a:rPr lang="fr-FR" sz="1100" noProof="0" dirty="0">
                <a:latin typeface="Arial Narrow" panose="020B0606020202030204" pitchFamily="34" charset="0"/>
              </a:rPr>
              <a:t> » l’africain ; les américains noirs, qui vivaient souvent une sorte d'amnésie volontaire quant à leurs souffrances passées, furent pris d'une envie légitime de retourner.</a:t>
            </a:r>
          </a:p>
        </p:txBody>
      </p:sp>
      <p:sp>
        <p:nvSpPr>
          <p:cNvPr id="4" name="Rectangle 3"/>
          <p:cNvSpPr/>
          <p:nvPr/>
        </p:nvSpPr>
        <p:spPr>
          <a:xfrm>
            <a:off x="505822" y="6873123"/>
            <a:ext cx="4249058" cy="3308598"/>
          </a:xfrm>
          <a:prstGeom prst="rect">
            <a:avLst/>
          </a:prstGeom>
        </p:spPr>
        <p:txBody>
          <a:bodyPr wrap="square">
            <a:spAutoFit/>
          </a:bodyPr>
          <a:lstStyle/>
          <a:p>
            <a:pPr algn="just"/>
            <a:r>
              <a:rPr lang="fr-FR" sz="1100" noProof="0" dirty="0">
                <a:latin typeface="Arial Narrow" panose="020B0606020202030204" pitchFamily="34" charset="0"/>
              </a:rPr>
              <a:t>Dans les années 1980, un historien américain, </a:t>
            </a:r>
            <a:r>
              <a:rPr lang="fr-FR" sz="1100" noProof="0" dirty="0" err="1">
                <a:latin typeface="Arial Narrow" panose="020B0606020202030204" pitchFamily="34" charset="0"/>
              </a:rPr>
              <a:t>Philipp</a:t>
            </a:r>
            <a:r>
              <a:rPr lang="fr-FR" sz="1100" noProof="0" dirty="0">
                <a:latin typeface="Arial Narrow" panose="020B0606020202030204" pitchFamily="34" charset="0"/>
              </a:rPr>
              <a:t> </a:t>
            </a:r>
            <a:r>
              <a:rPr lang="fr-FR" sz="1100" noProof="0" dirty="0" err="1">
                <a:latin typeface="Arial Narrow" panose="020B0606020202030204" pitchFamily="34" charset="0"/>
              </a:rPr>
              <a:t>Curtin</a:t>
            </a:r>
            <a:r>
              <a:rPr lang="fr-FR" sz="1100" noProof="0" dirty="0">
                <a:latin typeface="Arial Narrow" panose="020B0606020202030204" pitchFamily="34" charset="0"/>
              </a:rPr>
              <a:t>, intrigué par les soi-disant 20 millions de victimes parties de Gorée, publia une étude statistique rappelant que ce chiffre était celui de l'ensemble de la traite partie de toute la côte d'Afrique, de la Mauritanie à l'Angola. </a:t>
            </a:r>
            <a:r>
              <a:rPr lang="fr-FR" sz="1100" noProof="0" dirty="0" err="1">
                <a:latin typeface="Arial Narrow" panose="020B0606020202030204" pitchFamily="34" charset="0"/>
              </a:rPr>
              <a:t>Curtin</a:t>
            </a:r>
            <a:r>
              <a:rPr lang="fr-FR" sz="1100" noProof="0" dirty="0">
                <a:latin typeface="Arial Narrow" panose="020B0606020202030204" pitchFamily="34" charset="0"/>
              </a:rPr>
              <a:t> indiqua aussi que de Gorée partirent entre 900 à 1500 personnes et que le Sénégal représentait 5% de la traite.</a:t>
            </a:r>
          </a:p>
          <a:p>
            <a:pPr algn="just"/>
            <a:r>
              <a:rPr lang="fr-FR" sz="1100" noProof="0" dirty="0">
                <a:latin typeface="Arial Narrow" panose="020B0606020202030204" pitchFamily="34" charset="0"/>
              </a:rPr>
              <a:t>En 2006 finalement sortit la seule étude scientifique démontrant à partir d'archives qu'il s'agissait bel et bien d'une arnaque. Cette étude indiquait qu’il n’y avait non pas une mais deux « captiveries » ; toutes deux démolies mais parfaitement repérables grâce aux plans de cadastres du XVIIIe siècle conservés aux archives BNF Richelieu à Paris. Cette étude démontre aussi que </a:t>
            </a:r>
            <a:r>
              <a:rPr lang="fr-FR" sz="1100" b="1" noProof="0" dirty="0">
                <a:solidFill>
                  <a:srgbClr val="B20909"/>
                </a:solidFill>
                <a:latin typeface="Arial Narrow" panose="020B0606020202030204" pitchFamily="34" charset="0"/>
              </a:rPr>
              <a:t>les principaux points de départs des victimes furent Saint Louis au Sénégal et la Gambie</a:t>
            </a:r>
            <a:r>
              <a:rPr lang="fr-FR" sz="1100" noProof="0" dirty="0">
                <a:latin typeface="Arial Narrow" panose="020B0606020202030204" pitchFamily="34" charset="0"/>
              </a:rPr>
              <a:t>. Cette étude obligea Wikipédia à rectifier le tir, malgré le sabotage permanent de ce qu'il est convenu d'appeler « le </a:t>
            </a:r>
            <a:r>
              <a:rPr lang="fr-FR" sz="1100" b="1" noProof="0" dirty="0">
                <a:solidFill>
                  <a:srgbClr val="B20909"/>
                </a:solidFill>
                <a:latin typeface="Arial Narrow" panose="020B0606020202030204" pitchFamily="34" charset="0"/>
              </a:rPr>
              <a:t>Gorée Busines </a:t>
            </a:r>
            <a:r>
              <a:rPr lang="fr-FR" sz="1100" noProof="0" dirty="0">
                <a:latin typeface="Arial Narrow" panose="020B0606020202030204" pitchFamily="34" charset="0"/>
              </a:rPr>
              <a:t>». Les soi-disant cellules des esclaves étaient en fait des caves et des réserves de produits à exporter. </a:t>
            </a:r>
          </a:p>
          <a:p>
            <a:pPr algn="just"/>
            <a:r>
              <a:rPr lang="fr-FR" sz="1100" noProof="0" dirty="0">
                <a:latin typeface="Arial Narrow" panose="020B0606020202030204" pitchFamily="34" charset="0"/>
              </a:rPr>
              <a:t>Ironie du sort, la population « créole » du XVIIIe siècle, comme démontré par cette étude, constitua le principal frein à la traite des esclaves avec celle de Dakar; cela explique le faible nombre de victimes parties de Gorée.</a:t>
            </a:r>
          </a:p>
        </p:txBody>
      </p:sp>
      <p:sp>
        <p:nvSpPr>
          <p:cNvPr id="5" name="Slide Number Placeholder 4"/>
          <p:cNvSpPr>
            <a:spLocks noGrp="1"/>
          </p:cNvSpPr>
          <p:nvPr>
            <p:ph type="sldNum" sz="quarter" idx="12"/>
          </p:nvPr>
        </p:nvSpPr>
        <p:spPr>
          <a:xfrm>
            <a:off x="5339020" y="10119279"/>
            <a:ext cx="1700927" cy="569240"/>
          </a:xfrm>
        </p:spPr>
        <p:txBody>
          <a:bodyPr/>
          <a:lstStyle/>
          <a:p>
            <a:fld id="{3FA597D1-4CAF-4C93-A4A7-1DCF6236AA74}" type="slidenum">
              <a:rPr lang="fr-FR" sz="1600" noProof="0" smtClean="0"/>
              <a:t>10</a:t>
            </a:fld>
            <a:endParaRPr lang="fr-FR" sz="1600" noProof="0" dirty="0"/>
          </a:p>
        </p:txBody>
      </p:sp>
      <p:sp>
        <p:nvSpPr>
          <p:cNvPr id="13" name="Rectangle 12"/>
          <p:cNvSpPr/>
          <p:nvPr/>
        </p:nvSpPr>
        <p:spPr>
          <a:xfrm>
            <a:off x="1866080" y="6182664"/>
            <a:ext cx="745718" cy="369332"/>
          </a:xfrm>
          <a:prstGeom prst="rect">
            <a:avLst/>
          </a:prstGeom>
        </p:spPr>
        <p:txBody>
          <a:bodyPr wrap="none">
            <a:spAutoFit/>
          </a:bodyPr>
          <a:lstStyle/>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Maison </a:t>
            </a:r>
          </a:p>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des Esclaves</a:t>
            </a:r>
            <a:endParaRPr lang="fr-FR" sz="900" noProof="0" dirty="0">
              <a:latin typeface="Arial Narrow" panose="020B0606020202030204" pitchFamily="34" charset="0"/>
            </a:endParaRPr>
          </a:p>
        </p:txBody>
      </p:sp>
      <p:sp>
        <p:nvSpPr>
          <p:cNvPr id="14" name="Rectangle 13"/>
          <p:cNvSpPr/>
          <p:nvPr/>
        </p:nvSpPr>
        <p:spPr>
          <a:xfrm>
            <a:off x="5500433" y="3382990"/>
            <a:ext cx="1077539"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Maison des Esclaves</a:t>
            </a:r>
            <a:endParaRPr lang="fr-FR" sz="900" noProof="0" dirty="0">
              <a:latin typeface="Arial Narrow" panose="020B0606020202030204" pitchFamily="34" charset="0"/>
            </a:endParaRPr>
          </a:p>
        </p:txBody>
      </p:sp>
      <p:sp>
        <p:nvSpPr>
          <p:cNvPr id="15" name="Rectangle 14"/>
          <p:cNvSpPr/>
          <p:nvPr/>
        </p:nvSpPr>
        <p:spPr>
          <a:xfrm>
            <a:off x="4954269" y="6690987"/>
            <a:ext cx="2005677"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Statue de l’abolition de l’esclavage à Gorée</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24868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5348" y="427731"/>
            <a:ext cx="6642443" cy="3125848"/>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p:cNvSpPr/>
          <p:nvPr/>
        </p:nvSpPr>
        <p:spPr>
          <a:xfrm>
            <a:off x="573041" y="5579005"/>
            <a:ext cx="6444702"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ectangle 24"/>
          <p:cNvSpPr/>
          <p:nvPr/>
        </p:nvSpPr>
        <p:spPr>
          <a:xfrm>
            <a:off x="785023" y="5530376"/>
            <a:ext cx="6000495"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Culture</a:t>
            </a:r>
            <a:endParaRPr lang="fr-FR" sz="1500" noProof="0" dirty="0">
              <a:latin typeface="Times New Roman" panose="02020603050405020304" pitchFamily="18" charset="0"/>
              <a:ea typeface="Times New Roman" panose="02020603050405020304" pitchFamily="18" charset="0"/>
            </a:endParaRPr>
          </a:p>
        </p:txBody>
      </p:sp>
      <p:sp>
        <p:nvSpPr>
          <p:cNvPr id="2" name="Rectangle 1"/>
          <p:cNvSpPr/>
          <p:nvPr/>
        </p:nvSpPr>
        <p:spPr>
          <a:xfrm>
            <a:off x="567568" y="427731"/>
            <a:ext cx="6430644" cy="3139321"/>
          </a:xfrm>
          <a:prstGeom prst="rect">
            <a:avLst/>
          </a:prstGeom>
        </p:spPr>
        <p:txBody>
          <a:bodyPr wrap="square">
            <a:spAutoFit/>
          </a:bodyPr>
          <a:lstStyle/>
          <a:p>
            <a:pPr algn="just"/>
            <a:r>
              <a:rPr lang="fr-FR" sz="1100" noProof="0" dirty="0">
                <a:latin typeface="Arial Narrow" panose="020B0606020202030204" pitchFamily="34" charset="0"/>
              </a:rPr>
              <a:t>Le trafic d’esclaves, et tout simplement la </a:t>
            </a:r>
            <a:r>
              <a:rPr lang="fr-FR" sz="1100" b="1" noProof="0" dirty="0">
                <a:solidFill>
                  <a:srgbClr val="B20909"/>
                </a:solidFill>
                <a:latin typeface="Arial Narrow" panose="020B0606020202030204" pitchFamily="34" charset="0"/>
              </a:rPr>
              <a:t>mise en esclavage par les « dominants » de populations assouvies, date de la nuit des temps</a:t>
            </a:r>
            <a:r>
              <a:rPr lang="fr-FR" sz="1100" noProof="0" dirty="0">
                <a:latin typeface="Arial Narrow" panose="020B0606020202030204" pitchFamily="34" charset="0"/>
              </a:rPr>
              <a:t>. L’humanité est ainsi faite et ce que nous vivons à notre </a:t>
            </a:r>
            <a:r>
              <a:rPr lang="fr-FR" sz="1100" b="1" noProof="0" dirty="0">
                <a:solidFill>
                  <a:srgbClr val="B20909"/>
                </a:solidFill>
                <a:latin typeface="Arial Narrow" panose="020B0606020202030204" pitchFamily="34" charset="0"/>
              </a:rPr>
              <a:t>époque moderne </a:t>
            </a:r>
            <a:r>
              <a:rPr lang="fr-FR" sz="1100" noProof="0" dirty="0">
                <a:latin typeface="Arial Narrow" panose="020B0606020202030204" pitchFamily="34" charset="0"/>
              </a:rPr>
              <a:t>nous le confirme (Allemagne Nazie, ou encore Russie et Chine qui, dans leurs camps de travail, transforment  les prisonniers  et déportés en esclaves… et c’est aussi toujours le cas en Syrie, Lybie, Yémen, Darfour, Emirats arabes, Afghanistan, trafiquants et passeurs de tout poil…) : la liste des esclavagistes est longue.</a:t>
            </a:r>
          </a:p>
          <a:p>
            <a:pPr algn="just"/>
            <a:r>
              <a:rPr lang="fr-FR" sz="1100" noProof="0" dirty="0">
                <a:latin typeface="Arial Narrow" panose="020B0606020202030204" pitchFamily="34" charset="0"/>
              </a:rPr>
              <a:t>En </a:t>
            </a:r>
            <a:r>
              <a:rPr lang="fr-FR" sz="1100" b="1" noProof="0" dirty="0">
                <a:solidFill>
                  <a:srgbClr val="B20909"/>
                </a:solidFill>
                <a:latin typeface="Arial Narrow" panose="020B0606020202030204" pitchFamily="34" charset="0"/>
              </a:rPr>
              <a:t>occident </a:t>
            </a:r>
            <a:r>
              <a:rPr lang="fr-FR" sz="1100" noProof="0" dirty="0">
                <a:latin typeface="Arial Narrow" panose="020B0606020202030204" pitchFamily="34" charset="0"/>
              </a:rPr>
              <a:t>nos seigneurs féodaux et le clergé disposaient de </a:t>
            </a:r>
            <a:r>
              <a:rPr lang="fr-FR" sz="1100" b="1" noProof="0" dirty="0">
                <a:solidFill>
                  <a:srgbClr val="B20909"/>
                </a:solidFill>
                <a:latin typeface="Arial Narrow" panose="020B0606020202030204" pitchFamily="34" charset="0"/>
              </a:rPr>
              <a:t>serfs corvéables </a:t>
            </a:r>
            <a:r>
              <a:rPr lang="fr-FR" sz="1100" noProof="0" dirty="0">
                <a:latin typeface="Arial Narrow" panose="020B0606020202030204" pitchFamily="34" charset="0"/>
              </a:rPr>
              <a:t>à merci pour construire leurs châteaux et cathédrales…et les </a:t>
            </a:r>
            <a:r>
              <a:rPr lang="fr-FR" sz="1100" b="1" noProof="0" dirty="0">
                <a:solidFill>
                  <a:srgbClr val="B20909"/>
                </a:solidFill>
                <a:latin typeface="Arial Narrow" panose="020B0606020202030204" pitchFamily="34" charset="0"/>
              </a:rPr>
              <a:t>pharaons </a:t>
            </a:r>
            <a:r>
              <a:rPr lang="fr-FR" sz="1100" noProof="0" dirty="0">
                <a:latin typeface="Arial Narrow" panose="020B0606020202030204" pitchFamily="34" charset="0"/>
              </a:rPr>
              <a:t>ont construit les pyramides et leurs grandes cités avec des </a:t>
            </a:r>
            <a:r>
              <a:rPr lang="fr-FR" sz="1100" b="1" noProof="0" dirty="0">
                <a:solidFill>
                  <a:srgbClr val="B20909"/>
                </a:solidFill>
                <a:latin typeface="Arial Narrow" panose="020B0606020202030204" pitchFamily="34" charset="0"/>
              </a:rPr>
              <a:t>esclaves </a:t>
            </a:r>
            <a:r>
              <a:rPr lang="fr-FR" sz="1100" noProof="0" dirty="0">
                <a:latin typeface="Arial Narrow" panose="020B0606020202030204" pitchFamily="34" charset="0"/>
              </a:rPr>
              <a:t>qui souffraient et mourraient sous le joug. </a:t>
            </a:r>
          </a:p>
          <a:p>
            <a:pPr algn="just"/>
            <a:r>
              <a:rPr lang="fr-FR" sz="1100" b="1" noProof="0" dirty="0">
                <a:solidFill>
                  <a:srgbClr val="B20909"/>
                </a:solidFill>
                <a:latin typeface="Arial Narrow" panose="020B0606020202030204" pitchFamily="34" charset="0"/>
              </a:rPr>
              <a:t>Les premières constatations de l'esclavage remontent au Néolithique</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L'Égypte antique et la Perse ont précédé l'esclavage arabo-musulman qui était florissant avant les conquêtes et colonisations occidentales. </a:t>
            </a:r>
          </a:p>
          <a:p>
            <a:pPr algn="just"/>
            <a:r>
              <a:rPr lang="fr-FR" sz="1100" b="1" noProof="0" dirty="0">
                <a:solidFill>
                  <a:srgbClr val="B20909"/>
                </a:solidFill>
                <a:latin typeface="Arial Narrow" panose="020B0606020202030204" pitchFamily="34" charset="0"/>
              </a:rPr>
              <a:t>La traite atlantique débuta en 1441 </a:t>
            </a:r>
            <a:r>
              <a:rPr lang="fr-FR" sz="1100" noProof="0" dirty="0">
                <a:latin typeface="Arial Narrow" panose="020B0606020202030204" pitchFamily="34" charset="0"/>
              </a:rPr>
              <a:t>par la </a:t>
            </a:r>
            <a:r>
              <a:rPr lang="fr-FR" sz="1100" b="1" noProof="0" dirty="0">
                <a:solidFill>
                  <a:srgbClr val="B20909"/>
                </a:solidFill>
                <a:latin typeface="Arial Narrow" panose="020B0606020202030204" pitchFamily="34" charset="0"/>
              </a:rPr>
              <a:t>déportation de captifs africains vers la Péninsule ibérique </a:t>
            </a:r>
            <a:r>
              <a:rPr lang="fr-FR" sz="1100" noProof="0" dirty="0">
                <a:latin typeface="Arial Narrow" panose="020B0606020202030204" pitchFamily="34" charset="0"/>
              </a:rPr>
              <a:t>pendant plusieurs décennies. La première vente de captifs noirs razziés des côtes atlantiques a eu lieu en 1444, dans la ville portugaise de Lagos.</a:t>
            </a:r>
          </a:p>
          <a:p>
            <a:pPr algn="just"/>
            <a:r>
              <a:rPr lang="fr-FR" sz="1100" noProof="0" dirty="0">
                <a:latin typeface="Arial Narrow" panose="020B0606020202030204" pitchFamily="34" charset="0"/>
              </a:rPr>
              <a:t>Le </a:t>
            </a:r>
            <a:r>
              <a:rPr lang="fr-FR" sz="1100" b="1" noProof="0" dirty="0">
                <a:solidFill>
                  <a:srgbClr val="B20909"/>
                </a:solidFill>
                <a:latin typeface="Arial Narrow" panose="020B0606020202030204" pitchFamily="34" charset="0"/>
              </a:rPr>
              <a:t>phénomène est devenu intercontinental au XVIIIe siècle par les traites négrières du commerce triangulaire</a:t>
            </a:r>
            <a:r>
              <a:rPr lang="fr-FR" sz="1100" noProof="0" dirty="0">
                <a:latin typeface="Arial Narrow" panose="020B0606020202030204" pitchFamily="34" charset="0"/>
              </a:rPr>
              <a:t>. Les trois pays les plus concernés (la France, le Danemark et l'Angleterre) ont aboli la traite des esclaves, dans les années 1790 pour les deux premiers, en 1807 pour l'Angleterre. Mais entre-temps, le rétablissement de l'esclavage par la France en 1802, rétablit aussi la traite.</a:t>
            </a:r>
          </a:p>
        </p:txBody>
      </p:sp>
      <p:sp>
        <p:nvSpPr>
          <p:cNvPr id="16" name="Chord 15"/>
          <p:cNvSpPr/>
          <p:nvPr/>
        </p:nvSpPr>
        <p:spPr>
          <a:xfrm rot="20161673">
            <a:off x="405767" y="2204831"/>
            <a:ext cx="2003377" cy="2021267"/>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p:cNvSpPr/>
          <p:nvPr/>
        </p:nvSpPr>
        <p:spPr>
          <a:xfrm>
            <a:off x="387655" y="3667722"/>
            <a:ext cx="1645322" cy="307777"/>
          </a:xfrm>
          <a:prstGeom prst="rect">
            <a:avLst/>
          </a:prstGeom>
        </p:spPr>
        <p:txBody>
          <a:bodyPr wrap="none">
            <a:spAutoFit/>
          </a:bodyPr>
          <a:lstStyle/>
          <a:p>
            <a:pPr marL="449580" algn="ctr">
              <a:spcAft>
                <a:spcPts val="0"/>
              </a:spcAft>
            </a:pPr>
            <a:r>
              <a:rPr lang="fr-FR" sz="14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En conclusion</a:t>
            </a:r>
            <a:endParaRPr lang="fr-FR" sz="1400" noProof="0" dirty="0">
              <a:solidFill>
                <a:schemeClr val="bg1"/>
              </a:solidFill>
              <a:latin typeface="Times New Roman" panose="02020603050405020304" pitchFamily="18" charset="0"/>
              <a:ea typeface="Times New Roman" panose="02020603050405020304" pitchFamily="18" charset="0"/>
            </a:endParaRPr>
          </a:p>
        </p:txBody>
      </p:sp>
      <p:sp>
        <p:nvSpPr>
          <p:cNvPr id="4" name="Rectangle 3"/>
          <p:cNvSpPr/>
          <p:nvPr/>
        </p:nvSpPr>
        <p:spPr>
          <a:xfrm>
            <a:off x="2589376" y="3732835"/>
            <a:ext cx="4502293" cy="1615827"/>
          </a:xfrm>
          <a:prstGeom prst="rect">
            <a:avLst/>
          </a:prstGeom>
        </p:spPr>
        <p:txBody>
          <a:bodyPr wrap="square">
            <a:spAutoFit/>
          </a:bodyPr>
          <a:lstStyle/>
          <a:p>
            <a:pPr algn="just"/>
            <a:r>
              <a:rPr lang="fr-FR" sz="1100" noProof="0" dirty="0">
                <a:latin typeface="Arial Narrow" panose="020B0606020202030204" pitchFamily="34" charset="0"/>
              </a:rPr>
              <a:t>Notre conviction est que la dénonciation de l’esclavage est nécessaire et vitale pour l’humanité. De nombreux ports ont permis le départ des bateaux du commerce triangulaire vers le « nouveau monde ».. mais ils partaient surtout de St Louis, Rufisque, Ziguinchor et de Gambie. Très peu de Gorée qui était principalement un port d’exportation fruitière. </a:t>
            </a: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Par contre le choix central et émouvant de Gorée face à la capitale Dakar est symboliquement une excellente initiative. Il conviendrait que les exploitants soient un peu plus francs et honnêtes sur la promotion de la Maison des Esclaves.  </a:t>
            </a:r>
          </a:p>
        </p:txBody>
      </p:sp>
      <p:sp>
        <p:nvSpPr>
          <p:cNvPr id="7" name="Rectangle 6"/>
          <p:cNvSpPr/>
          <p:nvPr/>
        </p:nvSpPr>
        <p:spPr>
          <a:xfrm>
            <a:off x="567568" y="5973968"/>
            <a:ext cx="3778250" cy="3647152"/>
          </a:xfrm>
          <a:prstGeom prst="rect">
            <a:avLst/>
          </a:prstGeom>
        </p:spPr>
        <p:txBody>
          <a:bodyPr>
            <a:spAutoFit/>
          </a:bodyPr>
          <a:lstStyle/>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Musée Théodore-Monod d'art africain :</a:t>
            </a:r>
            <a:r>
              <a:rPr lang="fr-FR" sz="1100" noProof="0" dirty="0">
                <a:solidFill>
                  <a:srgbClr val="B20909"/>
                </a:solidFill>
                <a:latin typeface="Arial Narrow" panose="020B0606020202030204" pitchFamily="34" charset="0"/>
              </a:rPr>
              <a:t> </a:t>
            </a:r>
            <a:r>
              <a:rPr lang="fr-FR" sz="1100" noProof="0" dirty="0">
                <a:latin typeface="Arial Narrow" panose="020B0606020202030204" pitchFamily="34" charset="0"/>
              </a:rPr>
              <a:t>rattaché à l'Institut fondamental d'Afrique noire, se consacre aujourd'hui aux arts et traditions de l'Afrique de l'Ouest, présentant en permanence environ 300 des 9 000 pièces qui constituent ses collections, tandis que des expositions temporaires mettent l'accent sur des thématiques particulières.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Musée des civilisations noires :</a:t>
            </a:r>
            <a:r>
              <a:rPr lang="fr-FR" sz="1100" noProof="0" dirty="0">
                <a:latin typeface="Arial Narrow" panose="020B0606020202030204" pitchFamily="34" charset="0"/>
              </a:rPr>
              <a:t> inauguré en 2018.</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Organisation des villes du patrimoine mondial :</a:t>
            </a:r>
            <a:r>
              <a:rPr lang="fr-FR" sz="1100" noProof="0" dirty="0">
                <a:latin typeface="Arial Narrow" panose="020B0606020202030204" pitchFamily="34" charset="0"/>
              </a:rPr>
              <a:t> Grâce à l'inscription de l'île de Gorée, en 1978, par l'UNESCO, sur la Liste du patrimoine mondial, Dakar est membre de l'Organisation des villes du patrimoine mondial, créée en 1993.</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Théâtre national Daniel-</a:t>
            </a:r>
            <a:r>
              <a:rPr lang="fr-FR" sz="1100" u="sng" noProof="0" dirty="0" err="1">
                <a:solidFill>
                  <a:srgbClr val="B20909"/>
                </a:solidFill>
                <a:latin typeface="Arial Narrow" panose="020B0606020202030204" pitchFamily="34" charset="0"/>
              </a:rPr>
              <a:t>Sorano</a:t>
            </a:r>
            <a:r>
              <a:rPr lang="fr-FR" sz="1100" u="sng" noProof="0" dirty="0">
                <a:solidFill>
                  <a:srgbClr val="B20909"/>
                </a:solidFill>
                <a:latin typeface="Arial Narrow" panose="020B0606020202030204" pitchFamily="34" charset="0"/>
              </a:rPr>
              <a:t> :</a:t>
            </a:r>
            <a:r>
              <a:rPr lang="fr-FR" sz="1100" noProof="0" dirty="0">
                <a:latin typeface="Arial Narrow" panose="020B0606020202030204" pitchFamily="34" charset="0"/>
              </a:rPr>
              <a:t> Inauguré en 1965</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Centre culturel Blaise Senghor :</a:t>
            </a:r>
            <a:r>
              <a:rPr lang="fr-FR" sz="1100" noProof="0" dirty="0">
                <a:latin typeface="Arial Narrow" panose="020B0606020202030204" pitchFamily="34" charset="0"/>
              </a:rPr>
              <a:t> Actif dans toutes les disciplines artistiques et culturelles.</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Institut français Léopold-Sédar-Senghor :</a:t>
            </a:r>
            <a:r>
              <a:rPr lang="fr-FR" sz="1100" noProof="0" dirty="0">
                <a:latin typeface="Arial Narrow" panose="020B0606020202030204" pitchFamily="34" charset="0"/>
              </a:rPr>
              <a:t> Assure à la fois la diffusion de la culture française et la promotion de la culture du Sénégal. C'est l'un des derniers endroits où l'on peut voir des films après la fermeture des salles les unes après les autres.</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Autres :</a:t>
            </a:r>
            <a:r>
              <a:rPr lang="fr-FR" sz="1100" noProof="0" dirty="0">
                <a:latin typeface="Arial Narrow" panose="020B0606020202030204" pitchFamily="34" charset="0"/>
              </a:rPr>
              <a:t> Le </a:t>
            </a:r>
            <a:r>
              <a:rPr lang="fr-FR" sz="1100" noProof="0" dirty="0" err="1">
                <a:latin typeface="Arial Narrow" panose="020B0606020202030204" pitchFamily="34" charset="0"/>
              </a:rPr>
              <a:t>Thiossane</a:t>
            </a:r>
            <a:r>
              <a:rPr lang="fr-FR" sz="1100" noProof="0" dirty="0">
                <a:latin typeface="Arial Narrow" panose="020B0606020202030204" pitchFamily="34" charset="0"/>
              </a:rPr>
              <a:t>, la discothèque de Youssou N'Dour, et </a:t>
            </a:r>
            <a:r>
              <a:rPr lang="fr-FR" sz="1100" noProof="0" dirty="0" err="1">
                <a:latin typeface="Arial Narrow" panose="020B0606020202030204" pitchFamily="34" charset="0"/>
              </a:rPr>
              <a:t>Metissacana</a:t>
            </a:r>
            <a:r>
              <a:rPr lang="fr-FR" sz="1100" noProof="0" dirty="0">
                <a:latin typeface="Arial Narrow" panose="020B0606020202030204" pitchFamily="34" charset="0"/>
              </a:rPr>
              <a:t>, le cybercafé de la styliste Oumou Sy, sont d'autres lieux qui comptent dans la vie culturelle dakaroise.</a:t>
            </a:r>
          </a:p>
        </p:txBody>
      </p:sp>
      <p:pic>
        <p:nvPicPr>
          <p:cNvPr id="2054" name="Picture 6" descr="See the source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2" t="2578" r="1476" b="3550"/>
          <a:stretch/>
        </p:blipFill>
        <p:spPr bwMode="auto">
          <a:xfrm>
            <a:off x="4382626" y="6031118"/>
            <a:ext cx="2635116" cy="16287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4358" y="7729360"/>
            <a:ext cx="2623384" cy="17489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232" y="9502889"/>
            <a:ext cx="6423980" cy="769441"/>
          </a:xfrm>
          <a:prstGeom prst="rect">
            <a:avLst/>
          </a:prstGeom>
        </p:spPr>
        <p:txBody>
          <a:bodyPr wrap="square">
            <a:spAutoFit/>
          </a:bodyPr>
          <a:lstStyle/>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Monuments :</a:t>
            </a:r>
            <a:r>
              <a:rPr lang="fr-FR" sz="1100" noProof="0" dirty="0">
                <a:latin typeface="Arial Narrow" panose="020B0606020202030204" pitchFamily="34" charset="0"/>
              </a:rPr>
              <a:t> Porte du Troisième millénaire - Monument de la Renaissance africaine.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Musées :</a:t>
            </a:r>
            <a:r>
              <a:rPr lang="fr-FR" sz="1100" noProof="0" dirty="0">
                <a:latin typeface="Arial Narrow" panose="020B0606020202030204" pitchFamily="34" charset="0"/>
              </a:rPr>
              <a:t> Musée des civilisations noires (2018) - Musée de la Femme Henriette-Bathily (2014) - Musée </a:t>
            </a:r>
            <a:r>
              <a:rPr lang="fr-FR" sz="1100" noProof="0" dirty="0" err="1">
                <a:latin typeface="Arial Narrow" panose="020B0606020202030204" pitchFamily="34" charset="0"/>
              </a:rPr>
              <a:t>Boribana</a:t>
            </a:r>
            <a:r>
              <a:rPr lang="fr-FR" sz="1100" noProof="0" dirty="0">
                <a:latin typeface="Arial Narrow" panose="020B0606020202030204" pitchFamily="34" charset="0"/>
              </a:rPr>
              <a:t> (1998) - Musée Théodore-Monod d'Art africain (1936) - Musée historique du Sénégal à Gorée (IFAN) - Musée de la Mer (Gorée) - Maison des Esclaves.</a:t>
            </a:r>
          </a:p>
        </p:txBody>
      </p:sp>
      <p:sp>
        <p:nvSpPr>
          <p:cNvPr id="3" name="Slide Number Placeholder 2"/>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11</a:t>
            </a:fld>
            <a:endParaRPr lang="fr-FR" sz="1600" noProof="0" dirty="0"/>
          </a:p>
        </p:txBody>
      </p:sp>
      <p:sp>
        <p:nvSpPr>
          <p:cNvPr id="27" name="Isosceles Triangle 26"/>
          <p:cNvSpPr/>
          <p:nvPr/>
        </p:nvSpPr>
        <p:spPr>
          <a:xfrm rot="5400000">
            <a:off x="2474971" y="378260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9" name="Isosceles Triangle 28"/>
          <p:cNvSpPr/>
          <p:nvPr/>
        </p:nvSpPr>
        <p:spPr>
          <a:xfrm rot="5400000">
            <a:off x="2317507" y="378260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Isosceles Triangle 29"/>
          <p:cNvSpPr/>
          <p:nvPr/>
        </p:nvSpPr>
        <p:spPr>
          <a:xfrm rot="5400000">
            <a:off x="2474971" y="4801848"/>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Isosceles Triangle 30"/>
          <p:cNvSpPr/>
          <p:nvPr/>
        </p:nvSpPr>
        <p:spPr>
          <a:xfrm rot="5400000">
            <a:off x="2317507" y="4801848"/>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Rectangle 18"/>
          <p:cNvSpPr/>
          <p:nvPr/>
        </p:nvSpPr>
        <p:spPr>
          <a:xfrm rot="16200000">
            <a:off x="6223155" y="6710630"/>
            <a:ext cx="1789272" cy="230832"/>
          </a:xfrm>
          <a:prstGeom prst="rect">
            <a:avLst/>
          </a:prstGeom>
        </p:spPr>
        <p:txBody>
          <a:bodyPr wrap="none">
            <a:spAutoFit/>
          </a:bodyPr>
          <a:lstStyle/>
          <a:p>
            <a:r>
              <a:rPr lang="fr-FR" sz="900" noProof="0" dirty="0">
                <a:latin typeface="Arial Narrow" panose="020B0606020202030204" pitchFamily="34" charset="0"/>
              </a:rPr>
              <a:t>Musée Théodore-Monod d'art africain</a:t>
            </a:r>
          </a:p>
        </p:txBody>
      </p:sp>
      <p:sp>
        <p:nvSpPr>
          <p:cNvPr id="21" name="Rectangle 20"/>
          <p:cNvSpPr/>
          <p:nvPr/>
        </p:nvSpPr>
        <p:spPr>
          <a:xfrm rot="16200000">
            <a:off x="6354777" y="8705492"/>
            <a:ext cx="1502334" cy="230832"/>
          </a:xfrm>
          <a:prstGeom prst="rect">
            <a:avLst/>
          </a:prstGeom>
        </p:spPr>
        <p:txBody>
          <a:bodyPr wrap="none">
            <a:spAutoFit/>
          </a:bodyPr>
          <a:lstStyle/>
          <a:p>
            <a:r>
              <a:rPr lang="fr-FR" sz="900" noProof="0" dirty="0">
                <a:latin typeface="Arial Narrow" panose="020B0606020202030204" pitchFamily="34" charset="0"/>
              </a:rPr>
              <a:t>Théâtre national Daniel-</a:t>
            </a:r>
            <a:r>
              <a:rPr lang="fr-FR" sz="900" noProof="0" dirty="0" err="1">
                <a:latin typeface="Arial Narrow" panose="020B0606020202030204" pitchFamily="34" charset="0"/>
              </a:rPr>
              <a:t>Sorano</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133915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99511" y="424142"/>
            <a:ext cx="3078067" cy="646331"/>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p:cNvSpPr/>
          <p:nvPr/>
        </p:nvSpPr>
        <p:spPr>
          <a:xfrm>
            <a:off x="3732460" y="3388149"/>
            <a:ext cx="3359208"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ectangle 24"/>
          <p:cNvSpPr/>
          <p:nvPr/>
        </p:nvSpPr>
        <p:spPr>
          <a:xfrm>
            <a:off x="3904528" y="3323556"/>
            <a:ext cx="6085672"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Tambacounda</a:t>
            </a:r>
            <a:endParaRPr lang="fr-FR" sz="1500" noProof="0" dirty="0">
              <a:latin typeface="Times New Roman" panose="02020603050405020304" pitchFamily="18" charset="0"/>
              <a:ea typeface="Times New Roman" panose="02020603050405020304" pitchFamily="18" charset="0"/>
            </a:endParaRPr>
          </a:p>
        </p:txBody>
      </p:sp>
      <p:sp>
        <p:nvSpPr>
          <p:cNvPr id="30" name="Rectangle 29"/>
          <p:cNvSpPr/>
          <p:nvPr/>
        </p:nvSpPr>
        <p:spPr>
          <a:xfrm>
            <a:off x="968549" y="404122"/>
            <a:ext cx="2609030" cy="646331"/>
          </a:xfrm>
          <a:prstGeom prst="rect">
            <a:avLst/>
          </a:prstGeom>
        </p:spPr>
        <p:txBody>
          <a:bodyPr wrap="square">
            <a:spAutoFit/>
          </a:bodyPr>
          <a:lstStyle/>
          <a:p>
            <a:pPr>
              <a:spcAft>
                <a:spcPts val="0"/>
              </a:spcAft>
            </a:pPr>
            <a:r>
              <a:rPr lang="fr-FR" b="1" noProof="0" dirty="0">
                <a:latin typeface="Arial Narrow" panose="020B0606020202030204" pitchFamily="34" charset="0"/>
                <a:ea typeface="Lucida Sans Unicode" panose="020B0602030504020204" pitchFamily="34" charset="0"/>
                <a:cs typeface="Times New Roman" panose="02020603050405020304" pitchFamily="18" charset="0"/>
              </a:rPr>
              <a:t>Les régions de Tambacounda &amp; Kédougou</a:t>
            </a:r>
            <a:endParaRPr lang="fr-FR" sz="12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31" name="TextBox 30"/>
          <p:cNvSpPr txBox="1"/>
          <p:nvPr/>
        </p:nvSpPr>
        <p:spPr>
          <a:xfrm>
            <a:off x="586449" y="54940"/>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6</a:t>
            </a:r>
          </a:p>
        </p:txBody>
      </p:sp>
      <p:pic>
        <p:nvPicPr>
          <p:cNvPr id="2057" name="Picture 9" descr="Tambacounda (région) — Wikipédia"/>
          <p:cNvPicPr>
            <a:picLocks noChangeAspect="1" noChangeArrowheads="1"/>
          </p:cNvPicPr>
          <p:nvPr/>
        </p:nvPicPr>
        <p:blipFill rotWithShape="1">
          <a:blip r:embed="rId2" r:link="rId3" cstate="print">
            <a:extLst>
              <a:ext uri="{28A0092B-C50C-407E-A947-70E740481C1C}">
                <a14:useLocalDpi xmlns:a14="http://schemas.microsoft.com/office/drawing/2010/main" val="0"/>
              </a:ext>
            </a:extLst>
          </a:blip>
          <a:srcRect t="3037" b="2745"/>
          <a:stretch>
            <a:fillRect/>
          </a:stretch>
        </p:blipFill>
        <p:spPr bwMode="auto">
          <a:xfrm>
            <a:off x="532476" y="1173287"/>
            <a:ext cx="3045101" cy="245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Kédougou (région) — Wikipédia"/>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689913" y="424142"/>
            <a:ext cx="3401755" cy="226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635941" y="2767320"/>
            <a:ext cx="3455727" cy="600164"/>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Times New Roman" panose="02020603050405020304" pitchFamily="18" charset="0"/>
              </a:rPr>
              <a:t>Ces deux régions étaient connues autrefois sous le nom de Sénégal Oriental.</a:t>
            </a:r>
          </a:p>
          <a:p>
            <a:pPr algn="just">
              <a:spcAft>
                <a:spcPts val="0"/>
              </a:spcAft>
            </a:pPr>
            <a:r>
              <a:rPr lang="fr-FR" sz="1100" noProof="0" dirty="0">
                <a:latin typeface="Arial Narrow" panose="020B0606020202030204" pitchFamily="34" charset="0"/>
                <a:ea typeface="Times New Roman" panose="02020603050405020304" pitchFamily="18" charset="0"/>
              </a:rPr>
              <a:t>Il y a encore quelques années elles n’en formaient qu’une.</a:t>
            </a:r>
          </a:p>
        </p:txBody>
      </p:sp>
      <p:sp>
        <p:nvSpPr>
          <p:cNvPr id="23" name="Rectangle 22"/>
          <p:cNvSpPr/>
          <p:nvPr/>
        </p:nvSpPr>
        <p:spPr>
          <a:xfrm>
            <a:off x="532476" y="5090764"/>
            <a:ext cx="6559192" cy="3647152"/>
          </a:xfrm>
          <a:prstGeom prst="rect">
            <a:avLst/>
          </a:prstGeom>
        </p:spPr>
        <p:txBody>
          <a:bodyPr wrap="square">
            <a:spAutoFit/>
          </a:bodyPr>
          <a:lstStyle/>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Tambacounda </a:t>
            </a:r>
            <a:r>
              <a:rPr lang="fr-FR" sz="1100" b="1" noProof="0" dirty="0">
                <a:solidFill>
                  <a:srgbClr val="B20909"/>
                </a:solidFill>
                <a:latin typeface="Arial Narrow" panose="020B0606020202030204" pitchFamily="34" charset="0"/>
              </a:rPr>
              <a:t>vient du nom d’une famille Diola (la famille Tamba)</a:t>
            </a:r>
            <a:r>
              <a:rPr lang="fr-FR" sz="1100" noProof="0" dirty="0">
                <a:latin typeface="Arial Narrow" panose="020B0606020202030204" pitchFamily="34" charset="0"/>
              </a:rPr>
              <a:t>. Historiquement elle </a:t>
            </a:r>
            <a:r>
              <a:rPr lang="fr-FR" sz="1100" b="1" noProof="0" dirty="0">
                <a:solidFill>
                  <a:srgbClr val="B20909"/>
                </a:solidFill>
                <a:latin typeface="Arial Narrow" panose="020B0606020202030204" pitchFamily="34" charset="0"/>
              </a:rPr>
              <a:t>faisait partie des empires du Mali</a:t>
            </a:r>
            <a:r>
              <a:rPr lang="fr-FR" sz="1100" noProof="0" dirty="0">
                <a:latin typeface="Arial Narrow" panose="020B0606020202030204" pitchFamily="34" charset="0"/>
              </a:rPr>
              <a:t>, de l’empire du Songhaï et </a:t>
            </a:r>
            <a:r>
              <a:rPr lang="fr-FR" sz="1100" noProof="0" dirty="0" err="1">
                <a:latin typeface="Arial Narrow" panose="020B0606020202030204" pitchFamily="34" charset="0"/>
              </a:rPr>
              <a:t>Gabou</a:t>
            </a:r>
            <a:r>
              <a:rPr lang="fr-FR" sz="1100" noProof="0" dirty="0">
                <a:latin typeface="Arial Narrow" panose="020B0606020202030204" pitchFamily="34" charset="0"/>
              </a:rPr>
              <a:t>. Ces deux derniers regroupaient la Gambie, la Casamance, dont Tambacounda fait elle-même partie. C'est après les indépendances que par décret présidentiel, dans le souci de diviser la Casamance, que le nom de Sénégal Oriental est né. Par son histoire, Tambacounda est </a:t>
            </a:r>
            <a:r>
              <a:rPr lang="fr-FR" sz="1100" b="1" noProof="0" dirty="0">
                <a:solidFill>
                  <a:srgbClr val="B20909"/>
                </a:solidFill>
                <a:latin typeface="Arial Narrow" panose="020B0606020202030204" pitchFamily="34" charset="0"/>
              </a:rPr>
              <a:t>appelée la Haute Casamance</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Après la transformation du département de Kédougou en région à part entière en 2008, la région est moins étendue.</a:t>
            </a:r>
          </a:p>
          <a:p>
            <a:pPr algn="just"/>
            <a:r>
              <a:rPr lang="fr-FR" sz="1100" noProof="0" dirty="0">
                <a:latin typeface="Arial Narrow" panose="020B0606020202030204" pitchFamily="34" charset="0"/>
              </a:rPr>
              <a:t>Les </a:t>
            </a:r>
            <a:r>
              <a:rPr lang="fr-FR" sz="1100" b="1" noProof="0" dirty="0">
                <a:solidFill>
                  <a:srgbClr val="B20909"/>
                </a:solidFill>
                <a:latin typeface="Arial Narrow" panose="020B0606020202030204" pitchFamily="34" charset="0"/>
              </a:rPr>
              <a:t>ethnies principales </a:t>
            </a:r>
            <a:r>
              <a:rPr lang="fr-FR" sz="1100" noProof="0" dirty="0">
                <a:latin typeface="Arial Narrow" panose="020B0606020202030204" pitchFamily="34" charset="0"/>
              </a:rPr>
              <a:t>sont les </a:t>
            </a:r>
            <a:r>
              <a:rPr lang="fr-FR" sz="1100" b="1" noProof="0" dirty="0">
                <a:solidFill>
                  <a:srgbClr val="B20909"/>
                </a:solidFill>
                <a:latin typeface="Arial Narrow" panose="020B0606020202030204" pitchFamily="34" charset="0"/>
              </a:rPr>
              <a:t>Peuls </a:t>
            </a:r>
            <a:r>
              <a:rPr lang="fr-FR" sz="1100" noProof="0" dirty="0">
                <a:latin typeface="Arial Narrow" panose="020B0606020202030204" pitchFamily="34" charset="0"/>
              </a:rPr>
              <a:t>et les </a:t>
            </a:r>
            <a:r>
              <a:rPr lang="fr-FR" sz="1100" b="1" noProof="0" dirty="0">
                <a:solidFill>
                  <a:srgbClr val="B20909"/>
                </a:solidFill>
                <a:latin typeface="Arial Narrow" panose="020B0606020202030204" pitchFamily="34" charset="0"/>
              </a:rPr>
              <a:t>Mandingues</a:t>
            </a:r>
            <a:r>
              <a:rPr lang="fr-FR" sz="1100" noProof="0" dirty="0">
                <a:latin typeface="Arial Narrow" panose="020B0606020202030204" pitchFamily="34" charset="0"/>
              </a:rPr>
              <a:t>. </a:t>
            </a:r>
          </a:p>
          <a:p>
            <a:pPr algn="just"/>
            <a:r>
              <a:rPr lang="fr-FR" sz="1100" noProof="0" dirty="0">
                <a:latin typeface="Arial Narrow" panose="020B0606020202030204" pitchFamily="34" charset="0"/>
              </a:rPr>
              <a:t>Historiquement, la ville s'est développée autour de la gare. C'est aussi le rendez-vous d'un grand nombre de marchands de bestiaux. La principale industrie est celle du coton. L'entreprise </a:t>
            </a:r>
            <a:r>
              <a:rPr lang="fr-FR" sz="1100" noProof="0" dirty="0" err="1">
                <a:latin typeface="Arial Narrow" panose="020B0606020202030204" pitchFamily="34" charset="0"/>
              </a:rPr>
              <a:t>Sodefitex</a:t>
            </a:r>
            <a:r>
              <a:rPr lang="fr-FR" sz="1100" noProof="0" dirty="0">
                <a:latin typeface="Arial Narrow" panose="020B0606020202030204" pitchFamily="34" charset="0"/>
              </a:rPr>
              <a:t> maintient une usine à Tambacounda.</a:t>
            </a:r>
          </a:p>
          <a:p>
            <a:pPr algn="just"/>
            <a:r>
              <a:rPr lang="fr-FR" sz="1100" noProof="0" dirty="0">
                <a:latin typeface="Arial Narrow" panose="020B0606020202030204" pitchFamily="34" charset="0"/>
              </a:rPr>
              <a:t>La ville présente quelques points d'intérêt, comme le Marché central, le Quartier Dépôt ou encore le Village artisanal.</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La </a:t>
            </a:r>
            <a:r>
              <a:rPr lang="fr-FR" sz="1100" b="1" noProof="0" dirty="0">
                <a:solidFill>
                  <a:srgbClr val="B20909"/>
                </a:solidFill>
                <a:latin typeface="Arial Narrow" panose="020B0606020202030204" pitchFamily="34" charset="0"/>
              </a:rPr>
              <a:t>région </a:t>
            </a:r>
            <a:r>
              <a:rPr lang="fr-FR" sz="1100" noProof="0" dirty="0">
                <a:latin typeface="Arial Narrow" panose="020B0606020202030204" pitchFamily="34" charset="0"/>
              </a:rPr>
              <a:t>est </a:t>
            </a:r>
            <a:r>
              <a:rPr lang="fr-FR" sz="1100" b="1" noProof="0" dirty="0">
                <a:solidFill>
                  <a:srgbClr val="B20909"/>
                </a:solidFill>
                <a:latin typeface="Arial Narrow" panose="020B0606020202030204" pitchFamily="34" charset="0"/>
              </a:rPr>
              <a:t>relativement sèche</a:t>
            </a:r>
            <a:r>
              <a:rPr lang="fr-FR" sz="1100" noProof="0" dirty="0">
                <a:latin typeface="Arial Narrow" panose="020B0606020202030204" pitchFamily="34" charset="0"/>
              </a:rPr>
              <a:t>. La pluviométrie a fortement régressé depuis quelques décennies. Tambacounda enregistre moins de 600 mm par an. Les grains peuvent être parfois violents et accompagnés de rafales de vent destructrices.</a:t>
            </a:r>
          </a:p>
          <a:p>
            <a:pPr algn="just"/>
            <a:r>
              <a:rPr lang="fr-FR" sz="1100" noProof="0" dirty="0">
                <a:latin typeface="Arial Narrow" panose="020B0606020202030204" pitchFamily="34" charset="0"/>
              </a:rPr>
              <a:t>Couverte de forêt sahélienne, de savane boisée, de prairies marécageuses et de steppes, la région offre des réserves naturelles de forêts originelles protégées de la destruction et des feux de brousse. </a:t>
            </a:r>
            <a:r>
              <a:rPr lang="fr-FR" sz="1100" b="1" noProof="0" dirty="0">
                <a:solidFill>
                  <a:srgbClr val="B20909"/>
                </a:solidFill>
                <a:latin typeface="Arial Narrow" panose="020B0606020202030204" pitchFamily="34" charset="0"/>
              </a:rPr>
              <a:t>Le Parc de </a:t>
            </a:r>
            <a:r>
              <a:rPr lang="fr-FR" sz="1100" b="1" noProof="0" dirty="0" err="1">
                <a:solidFill>
                  <a:srgbClr val="B20909"/>
                </a:solidFill>
                <a:latin typeface="Arial Narrow" panose="020B0606020202030204" pitchFamily="34" charset="0"/>
              </a:rPr>
              <a:t>Niokolo</a:t>
            </a:r>
            <a:r>
              <a:rPr lang="fr-FR" sz="1100" b="1" noProof="0" dirty="0">
                <a:solidFill>
                  <a:srgbClr val="B20909"/>
                </a:solidFill>
                <a:latin typeface="Arial Narrow" panose="020B0606020202030204" pitchFamily="34" charset="0"/>
              </a:rPr>
              <a:t> </a:t>
            </a:r>
            <a:r>
              <a:rPr lang="fr-FR" sz="1100" b="1" noProof="0" dirty="0" err="1">
                <a:solidFill>
                  <a:srgbClr val="B20909"/>
                </a:solidFill>
                <a:latin typeface="Arial Narrow" panose="020B0606020202030204" pitchFamily="34" charset="0"/>
              </a:rPr>
              <a:t>Koba</a:t>
            </a:r>
            <a:r>
              <a:rPr lang="fr-FR" sz="1100" b="1" noProof="0" dirty="0">
                <a:solidFill>
                  <a:srgbClr val="B20909"/>
                </a:solidFill>
                <a:latin typeface="Arial Narrow" panose="020B0606020202030204" pitchFamily="34" charset="0"/>
              </a:rPr>
              <a:t>, Réserve Mondiale de la Biosphère, est la plus grande réserve naturelle d’Afrique de l’Ouest</a:t>
            </a:r>
            <a:r>
              <a:rPr lang="fr-FR" sz="1100" noProof="0" dirty="0">
                <a:latin typeface="Arial Narrow" panose="020B0606020202030204" pitchFamily="34" charset="0"/>
              </a:rPr>
              <a:t>, présentant une faune et une flore très riche (1 500 espèces de plantes à fleurs sur les 2100 recensées dans le pays).</a:t>
            </a:r>
          </a:p>
        </p:txBody>
      </p:sp>
      <p:sp>
        <p:nvSpPr>
          <p:cNvPr id="39" name="Rectangle 38"/>
          <p:cNvSpPr/>
          <p:nvPr/>
        </p:nvSpPr>
        <p:spPr>
          <a:xfrm>
            <a:off x="499511" y="5346461"/>
            <a:ext cx="698522"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p:cNvSpPr/>
          <p:nvPr/>
        </p:nvSpPr>
        <p:spPr>
          <a:xfrm>
            <a:off x="486307" y="5305339"/>
            <a:ext cx="940960"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Histoire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1" name="Rectangle 40"/>
          <p:cNvSpPr/>
          <p:nvPr/>
        </p:nvSpPr>
        <p:spPr>
          <a:xfrm>
            <a:off x="487314" y="7360459"/>
            <a:ext cx="159866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474111" y="7306637"/>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Géographie et climat</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 name="Slide Number Placeholder 1"/>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12</a:t>
            </a:fld>
            <a:endParaRPr lang="fr-FR" sz="1600" noProof="0" dirty="0"/>
          </a:p>
        </p:txBody>
      </p:sp>
      <p:sp>
        <p:nvSpPr>
          <p:cNvPr id="4" name="Rectangle 3"/>
          <p:cNvSpPr/>
          <p:nvPr/>
        </p:nvSpPr>
        <p:spPr>
          <a:xfrm>
            <a:off x="549276" y="3685839"/>
            <a:ext cx="6542392" cy="1615827"/>
          </a:xfrm>
          <a:prstGeom prst="rect">
            <a:avLst/>
          </a:prstGeom>
        </p:spPr>
        <p:txBody>
          <a:bodyPr wrap="square">
            <a:spAutoFit/>
          </a:bodyPr>
          <a:lstStyle/>
          <a:p>
            <a:pPr lvl="0" algn="just"/>
            <a:r>
              <a:rPr lang="fr-FR" sz="1100" noProof="0" dirty="0">
                <a:solidFill>
                  <a:prstClr val="black"/>
                </a:solidFill>
                <a:latin typeface="Arial Narrow" panose="020B0606020202030204" pitchFamily="34" charset="0"/>
              </a:rPr>
              <a:t>La région de Tambacounda est l'une des 14 régions administratives du Sénégal. Très étendue, elle est située dans l’Est du pays. Le chef-lieu régional est la ville de Tambacounda. Tambacounda est géographiquement </a:t>
            </a:r>
            <a:r>
              <a:rPr lang="fr-FR" sz="1100" b="1" noProof="0" dirty="0">
                <a:solidFill>
                  <a:srgbClr val="B20909"/>
                </a:solidFill>
                <a:latin typeface="Arial Narrow" panose="020B0606020202030204" pitchFamily="34" charset="0"/>
              </a:rPr>
              <a:t>la plus grande des 11 régions du Sénégal</a:t>
            </a:r>
            <a:r>
              <a:rPr lang="fr-FR" sz="1100" noProof="0" dirty="0">
                <a:solidFill>
                  <a:prstClr val="black"/>
                </a:solidFill>
                <a:latin typeface="Arial Narrow" panose="020B0606020202030204" pitchFamily="34" charset="0"/>
              </a:rPr>
              <a:t>, mais a une </a:t>
            </a:r>
            <a:r>
              <a:rPr lang="fr-FR" sz="1100" b="1" noProof="0" dirty="0">
                <a:solidFill>
                  <a:srgbClr val="B20909"/>
                </a:solidFill>
                <a:latin typeface="Arial Narrow" panose="020B0606020202030204" pitchFamily="34" charset="0"/>
              </a:rPr>
              <a:t>faible densité de population</a:t>
            </a:r>
            <a:r>
              <a:rPr lang="fr-FR" sz="1100" noProof="0" dirty="0">
                <a:solidFill>
                  <a:prstClr val="black"/>
                </a:solidFill>
                <a:latin typeface="Arial Narrow" panose="020B0606020202030204" pitchFamily="34" charset="0"/>
              </a:rPr>
              <a:t>, son </a:t>
            </a:r>
            <a:r>
              <a:rPr lang="fr-FR" sz="1100" b="1" noProof="0" dirty="0">
                <a:solidFill>
                  <a:srgbClr val="B20909"/>
                </a:solidFill>
                <a:latin typeface="Arial Narrow" panose="020B0606020202030204" pitchFamily="34" charset="0"/>
              </a:rPr>
              <a:t>économie </a:t>
            </a:r>
            <a:r>
              <a:rPr lang="fr-FR" sz="1100" noProof="0" dirty="0">
                <a:solidFill>
                  <a:prstClr val="black"/>
                </a:solidFill>
                <a:latin typeface="Arial Narrow" panose="020B0606020202030204" pitchFamily="34" charset="0"/>
              </a:rPr>
              <a:t>est </a:t>
            </a:r>
            <a:r>
              <a:rPr lang="fr-FR" sz="1100" b="1" noProof="0" dirty="0">
                <a:solidFill>
                  <a:srgbClr val="B20909"/>
                </a:solidFill>
                <a:latin typeface="Arial Narrow" panose="020B0606020202030204" pitchFamily="34" charset="0"/>
              </a:rPr>
              <a:t>plus pauvre que celle du reste du pays</a:t>
            </a:r>
            <a:r>
              <a:rPr lang="fr-FR" sz="1100" noProof="0" dirty="0">
                <a:solidFill>
                  <a:prstClr val="black"/>
                </a:solidFill>
                <a:latin typeface="Arial Narrow" panose="020B0606020202030204" pitchFamily="34" charset="0"/>
              </a:rPr>
              <a:t>.</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Région composée de quatre départements :</a:t>
            </a:r>
            <a:r>
              <a:rPr lang="fr-FR" sz="1100" noProof="0" dirty="0">
                <a:solidFill>
                  <a:prstClr val="black"/>
                </a:solidFill>
                <a:latin typeface="Arial Narrow" panose="020B0606020202030204" pitchFamily="34" charset="0"/>
              </a:rPr>
              <a:t> Tambacounda, Bakel, </a:t>
            </a:r>
            <a:r>
              <a:rPr lang="fr-FR" sz="1100" noProof="0" dirty="0" err="1">
                <a:solidFill>
                  <a:prstClr val="black"/>
                </a:solidFill>
                <a:latin typeface="Arial Narrow" panose="020B0606020202030204" pitchFamily="34" charset="0"/>
              </a:rPr>
              <a:t>Goudiry</a:t>
            </a:r>
            <a:r>
              <a:rPr lang="fr-FR" sz="1100" noProof="0" dirty="0">
                <a:solidFill>
                  <a:prstClr val="black"/>
                </a:solidFill>
                <a:latin typeface="Arial Narrow" panose="020B0606020202030204" pitchFamily="34" charset="0"/>
              </a:rPr>
              <a:t> et Koumpentoum.</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Superficie :</a:t>
            </a:r>
            <a:r>
              <a:rPr lang="fr-FR" sz="1100" noProof="0" dirty="0">
                <a:solidFill>
                  <a:prstClr val="black"/>
                </a:solidFill>
                <a:latin typeface="Arial Narrow" panose="020B0606020202030204" pitchFamily="34" charset="0"/>
              </a:rPr>
              <a:t> 42 600 km².</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Densité faible :</a:t>
            </a:r>
            <a:r>
              <a:rPr lang="fr-FR" sz="1100" noProof="0" dirty="0">
                <a:solidFill>
                  <a:prstClr val="black"/>
                </a:solidFill>
                <a:latin typeface="Arial Narrow" panose="020B0606020202030204" pitchFamily="34" charset="0"/>
              </a:rPr>
              <a:t> 14 </a:t>
            </a:r>
            <a:r>
              <a:rPr lang="fr-FR" sz="1100" noProof="0" dirty="0" err="1">
                <a:solidFill>
                  <a:prstClr val="black"/>
                </a:solidFill>
                <a:latin typeface="Arial Narrow" panose="020B0606020202030204" pitchFamily="34" charset="0"/>
              </a:rPr>
              <a:t>hab</a:t>
            </a:r>
            <a:r>
              <a:rPr lang="fr-FR" sz="1100" noProof="0" dirty="0">
                <a:solidFill>
                  <a:prstClr val="black"/>
                </a:solidFill>
                <a:latin typeface="Arial Narrow" panose="020B0606020202030204" pitchFamily="34" charset="0"/>
              </a:rPr>
              <a:t> / km². La population ne représente que 6% du pays, soit 820 000 habitants essentiellement jeunes.</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Population :</a:t>
            </a:r>
            <a:r>
              <a:rPr lang="fr-FR" sz="1100" noProof="0" dirty="0">
                <a:solidFill>
                  <a:prstClr val="black"/>
                </a:solidFill>
                <a:latin typeface="Arial Narrow" panose="020B0606020202030204" pitchFamily="34" charset="0"/>
              </a:rPr>
              <a:t> La ville principale, Tambacounda, approche les 90 000 habitants en 2020. Le reste de la région est à dominance rurale (83,12%).</a:t>
            </a:r>
          </a:p>
        </p:txBody>
      </p:sp>
      <p:pic>
        <p:nvPicPr>
          <p:cNvPr id="17" name="Picture 6">
            <a:extLst>
              <a:ext uri="{FF2B5EF4-FFF2-40B4-BE49-F238E27FC236}">
                <a16:creationId xmlns:a16="http://schemas.microsoft.com/office/drawing/2014/main" id="{D524A583-11E0-B69C-E958-B7A0DCC32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2177" y="8746769"/>
            <a:ext cx="1966319" cy="1474739"/>
          </a:xfrm>
          <a:prstGeom prst="rect">
            <a:avLst/>
          </a:prstGeom>
        </p:spPr>
      </p:pic>
      <p:pic>
        <p:nvPicPr>
          <p:cNvPr id="18" name="Picture 8">
            <a:extLst>
              <a:ext uri="{FF2B5EF4-FFF2-40B4-BE49-F238E27FC236}">
                <a16:creationId xmlns:a16="http://schemas.microsoft.com/office/drawing/2014/main" id="{09CEEDF3-DC5B-A51D-69F7-774B28D50E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0" t="5414" r="591" b="3840"/>
          <a:stretch/>
        </p:blipFill>
        <p:spPr>
          <a:xfrm>
            <a:off x="4993640" y="8751551"/>
            <a:ext cx="2028107" cy="1469958"/>
          </a:xfrm>
          <a:prstGeom prst="rect">
            <a:avLst/>
          </a:prstGeom>
        </p:spPr>
      </p:pic>
      <p:pic>
        <p:nvPicPr>
          <p:cNvPr id="19" name="Picture 9">
            <a:extLst>
              <a:ext uri="{FF2B5EF4-FFF2-40B4-BE49-F238E27FC236}">
                <a16:creationId xmlns:a16="http://schemas.microsoft.com/office/drawing/2014/main" id="{CC6D1347-E4DB-EF51-EE57-CCC7F87632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15" b="4352"/>
          <a:stretch/>
        </p:blipFill>
        <p:spPr>
          <a:xfrm>
            <a:off x="480361" y="8759500"/>
            <a:ext cx="2146346" cy="1463801"/>
          </a:xfrm>
          <a:prstGeom prst="rect">
            <a:avLst/>
          </a:prstGeom>
        </p:spPr>
      </p:pic>
      <p:sp>
        <p:nvSpPr>
          <p:cNvPr id="20" name="Rectangle 19">
            <a:extLst>
              <a:ext uri="{FF2B5EF4-FFF2-40B4-BE49-F238E27FC236}">
                <a16:creationId xmlns:a16="http://schemas.microsoft.com/office/drawing/2014/main" id="{F36DD43A-D217-5673-82B2-E1E5967FC779}"/>
              </a:ext>
            </a:extLst>
          </p:cNvPr>
          <p:cNvSpPr/>
          <p:nvPr/>
        </p:nvSpPr>
        <p:spPr>
          <a:xfrm rot="16200000">
            <a:off x="-282374" y="9516042"/>
            <a:ext cx="1345240" cy="230832"/>
          </a:xfrm>
          <a:prstGeom prst="rect">
            <a:avLst/>
          </a:prstGeom>
        </p:spPr>
        <p:txBody>
          <a:bodyPr wrap="none">
            <a:spAutoFit/>
          </a:bodyPr>
          <a:lstStyle/>
          <a:p>
            <a:r>
              <a:rPr lang="fr-FR" sz="900" noProof="0" dirty="0">
                <a:latin typeface="Arial Narrow" panose="020B0606020202030204" pitchFamily="34" charset="0"/>
              </a:rPr>
              <a:t>Sculpteurs à Tambacounda</a:t>
            </a:r>
          </a:p>
        </p:txBody>
      </p:sp>
      <p:sp>
        <p:nvSpPr>
          <p:cNvPr id="22" name="Rectangle 21">
            <a:extLst>
              <a:ext uri="{FF2B5EF4-FFF2-40B4-BE49-F238E27FC236}">
                <a16:creationId xmlns:a16="http://schemas.microsoft.com/office/drawing/2014/main" id="{C0345228-FBCF-F7C5-7198-0B943BD1B2D3}"/>
              </a:ext>
            </a:extLst>
          </p:cNvPr>
          <p:cNvSpPr/>
          <p:nvPr/>
        </p:nvSpPr>
        <p:spPr>
          <a:xfrm rot="16200000">
            <a:off x="1896207" y="9369615"/>
            <a:ext cx="1662635" cy="230832"/>
          </a:xfrm>
          <a:prstGeom prst="rect">
            <a:avLst/>
          </a:prstGeom>
        </p:spPr>
        <p:txBody>
          <a:bodyPr wrap="none">
            <a:spAutoFit/>
          </a:bodyPr>
          <a:lstStyle/>
          <a:p>
            <a:r>
              <a:rPr lang="fr-FR" sz="900" noProof="0" dirty="0">
                <a:latin typeface="Arial Narrow" panose="020B0606020202030204" pitchFamily="34" charset="0"/>
              </a:rPr>
              <a:t>Foire de Tambacounda mars 2015</a:t>
            </a:r>
          </a:p>
        </p:txBody>
      </p:sp>
      <p:sp>
        <p:nvSpPr>
          <p:cNvPr id="26" name="Rectangle 25">
            <a:extLst>
              <a:ext uri="{FF2B5EF4-FFF2-40B4-BE49-F238E27FC236}">
                <a16:creationId xmlns:a16="http://schemas.microsoft.com/office/drawing/2014/main" id="{50D02DD0-9308-21C3-CB98-8FEBD1199C95}"/>
              </a:ext>
            </a:extLst>
          </p:cNvPr>
          <p:cNvSpPr/>
          <p:nvPr/>
        </p:nvSpPr>
        <p:spPr>
          <a:xfrm rot="16200000">
            <a:off x="4342238" y="9638920"/>
            <a:ext cx="1124026" cy="230832"/>
          </a:xfrm>
          <a:prstGeom prst="rect">
            <a:avLst/>
          </a:prstGeom>
        </p:spPr>
        <p:txBody>
          <a:bodyPr wrap="none">
            <a:spAutoFit/>
          </a:bodyPr>
          <a:lstStyle/>
          <a:p>
            <a:r>
              <a:rPr lang="fr-FR" sz="900" noProof="0" dirty="0">
                <a:latin typeface="Arial Narrow" panose="020B0606020202030204" pitchFamily="34" charset="0"/>
              </a:rPr>
              <a:t>Rue de Tambacounda</a:t>
            </a:r>
          </a:p>
        </p:txBody>
      </p:sp>
    </p:spTree>
    <p:extLst>
      <p:ext uri="{BB962C8B-B14F-4D97-AF65-F5344CB8AC3E}">
        <p14:creationId xmlns:p14="http://schemas.microsoft.com/office/powerpoint/2010/main" val="1167771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810464" y="2886354"/>
            <a:ext cx="3214969" cy="1899666"/>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9" name="Rectangle 38"/>
          <p:cNvSpPr/>
          <p:nvPr/>
        </p:nvSpPr>
        <p:spPr>
          <a:xfrm>
            <a:off x="522929" y="503395"/>
            <a:ext cx="2269430"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p:cNvSpPr/>
          <p:nvPr/>
        </p:nvSpPr>
        <p:spPr>
          <a:xfrm>
            <a:off x="543589" y="445340"/>
            <a:ext cx="294692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Développement et agriculture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1" name="Rectangle 40"/>
          <p:cNvSpPr/>
          <p:nvPr/>
        </p:nvSpPr>
        <p:spPr>
          <a:xfrm>
            <a:off x="517965" y="4786020"/>
            <a:ext cx="820786"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504761" y="4732198"/>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Tourisme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514386" y="769360"/>
            <a:ext cx="3234289" cy="3985706"/>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La région de Tambacounda est restée longtemps un territoire relativement peu peuplé, doté d’une agriculture exclusivement vivrière.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Elle se repeuple actuellement grâce à la politique de développement mise en œuvre par le gouvernement. On peut noter le dynamisme de l’Agence Régionale de Développement de Tambacounda, qui met tout en œuvre pour faire avancer l’économie régionale tout en privilégiant les services à la population.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L’économie rurale est fortement axée sur :</a:t>
            </a:r>
            <a:endParaRPr lang="fr-FR" sz="1100" b="1" noProof="0" dirty="0">
              <a:solidFill>
                <a:srgbClr val="B20909"/>
              </a:solidFill>
              <a:latin typeface="Franklin Gothic Medium" panose="020B0603020102020204" pitchFamily="34" charset="0"/>
              <a:ea typeface="Lucida Sans Unicode" panose="020B0602030504020204" pitchFamily="34" charset="0"/>
              <a:cs typeface="Tahoma" panose="020B0604030504040204" pitchFamily="34" charset="0"/>
            </a:endParaRPr>
          </a:p>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La cueillette :</a:t>
            </a:r>
            <a:r>
              <a:rPr lang="fr-FR" sz="1100" noProof="0" dirty="0">
                <a:latin typeface="Arial Narrow" panose="020B0606020202030204" pitchFamily="34" charset="0"/>
                <a:ea typeface="Times New Roman" panose="02020603050405020304" pitchFamily="18" charset="0"/>
              </a:rPr>
              <a:t> Fruits sauvages, gomme arabique, charbon de bois, bois de ménage, racines, etc… </a:t>
            </a:r>
          </a:p>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L’élevage transhumant :</a:t>
            </a:r>
            <a:r>
              <a:rPr lang="fr-FR" sz="1100" noProof="0" dirty="0">
                <a:latin typeface="Arial Narrow" panose="020B0606020202030204" pitchFamily="34" charset="0"/>
                <a:ea typeface="Times New Roman" panose="02020603050405020304" pitchFamily="18" charset="0"/>
              </a:rPr>
              <a:t> Stable. </a:t>
            </a:r>
            <a:r>
              <a:rPr lang="fr-FR" sz="1100" noProof="0" dirty="0">
                <a:solidFill>
                  <a:srgbClr val="000000"/>
                </a:solidFill>
                <a:latin typeface="Arial Narrow" panose="020B0606020202030204" pitchFamily="34" charset="0"/>
                <a:ea typeface="Times New Roman" panose="02020603050405020304" pitchFamily="18" charset="0"/>
              </a:rPr>
              <a:t>Les ovins et les caprins représentent 72 % de l’effectif total du cheptel alors que les bovins ne représentent 25 %. L’accroissement des effectifs, dû à une forte transhumance en provenance du Nord et du centre du pays, pose des problèmes de gestion des ressources en eau et en pâturage.</a:t>
            </a:r>
            <a:endParaRPr lang="fr-FR" sz="1100" noProof="0" dirty="0">
              <a:latin typeface="Times New Roman" panose="02020603050405020304" pitchFamily="18" charset="0"/>
              <a:ea typeface="Times New Roman" panose="02020603050405020304" pitchFamily="18" charset="0"/>
            </a:endParaRPr>
          </a:p>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L’agriculture :</a:t>
            </a:r>
            <a:r>
              <a:rPr lang="fr-FR" sz="1100" noProof="0" dirty="0">
                <a:latin typeface="Arial Narrow" panose="020B0606020202030204" pitchFamily="34" charset="0"/>
                <a:ea typeface="Times New Roman" panose="02020603050405020304" pitchFamily="18" charset="0"/>
              </a:rPr>
              <a:t> </a:t>
            </a:r>
            <a:r>
              <a:rPr lang="fr-FR" sz="1100" noProof="0" dirty="0">
                <a:solidFill>
                  <a:srgbClr val="000000"/>
                </a:solidFill>
                <a:latin typeface="Arial Narrow" panose="020B0606020202030204" pitchFamily="34" charset="0"/>
                <a:ea typeface="Times New Roman" panose="02020603050405020304" pitchFamily="18" charset="0"/>
              </a:rPr>
              <a:t>Mobilise plus de 70% des actifs. </a:t>
            </a:r>
            <a:r>
              <a:rPr lang="fr-FR" sz="1100" noProof="0" dirty="0">
                <a:latin typeface="Arial Narrow" panose="020B0606020202030204" pitchFamily="34" charset="0"/>
                <a:ea typeface="Times New Roman" panose="02020603050405020304" pitchFamily="18" charset="0"/>
              </a:rPr>
              <a:t>Depuis une vingtaine d’années, on assiste au développement des productions d’arachide, de coton, de banane et de riz. Le mil représente toujours la céréale de base, très consommée en brousse. </a:t>
            </a:r>
            <a:endParaRPr lang="fr-FR" sz="1100" noProof="0" dirty="0">
              <a:latin typeface="Times New Roman" panose="02020603050405020304" pitchFamily="18" charset="0"/>
              <a:ea typeface="Times New Roman" panose="02020603050405020304" pitchFamily="18" charset="0"/>
            </a:endParaRPr>
          </a:p>
        </p:txBody>
      </p:sp>
      <p:sp>
        <p:nvSpPr>
          <p:cNvPr id="3" name="Rectangle 2"/>
          <p:cNvSpPr/>
          <p:nvPr/>
        </p:nvSpPr>
        <p:spPr>
          <a:xfrm>
            <a:off x="3769334" y="440128"/>
            <a:ext cx="3256099" cy="4493538"/>
          </a:xfrm>
          <a:prstGeom prst="rect">
            <a:avLst/>
          </a:prstGeom>
        </p:spPr>
        <p:txBody>
          <a:bodyPr wrap="square">
            <a:spAutoFit/>
          </a:bodyPr>
          <a:lstStyle/>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L’artisanat :</a:t>
            </a:r>
            <a:r>
              <a:rPr lang="fr-FR" sz="1100" noProof="0" dirty="0">
                <a:solidFill>
                  <a:srgbClr val="000000"/>
                </a:solidFill>
                <a:latin typeface="Arial Narrow" panose="020B0606020202030204" pitchFamily="34" charset="0"/>
                <a:ea typeface="Times New Roman" panose="02020603050405020304" pitchFamily="18" charset="0"/>
              </a:rPr>
              <a:t> Compte 120 corps de métiers, dont les plus importants sont la menuiserie-bois, la maçonnerie, la teinture, la bijouterie et les BTP. Les principales contraintes du secteur sont les difficultés d’accès aux lignes de financement, la faiblesse des capacités techniques et technologiques, l’insuffisance de structures de formation et d’encadrement.</a:t>
            </a:r>
          </a:p>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Commercialisation du bois de </a:t>
            </a:r>
            <a:r>
              <a:rPr lang="fr-FR" sz="1100" u="sng" noProof="0" dirty="0" err="1">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Vén</a:t>
            </a: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 Palissandre du Sénégal, bois recherché pour l’ébénisterie. Tambacounda s’en est fait une spécialité.  La région exporte aussi le bois de </a:t>
            </a:r>
            <a:r>
              <a:rPr lang="fr-FR" sz="1100" noProof="0" dirty="0" err="1">
                <a:latin typeface="Arial Narrow" panose="020B0606020202030204" pitchFamily="34" charset="0"/>
                <a:ea typeface="Times New Roman" panose="02020603050405020304" pitchFamily="18" charset="0"/>
                <a:cs typeface="Times New Roman" panose="02020603050405020304" pitchFamily="18" charset="0"/>
              </a:rPr>
              <a:t>Dimb</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 ou manguier sauvage pour la fabrication des </a:t>
            </a:r>
            <a:r>
              <a:rPr lang="fr-FR" sz="1100" noProof="0" dirty="0" err="1">
                <a:latin typeface="Arial Narrow" panose="020B0606020202030204" pitchFamily="34" charset="0"/>
                <a:ea typeface="Times New Roman" panose="02020603050405020304" pitchFamily="18" charset="0"/>
                <a:cs typeface="Times New Roman" panose="02020603050405020304" pitchFamily="18" charset="0"/>
              </a:rPr>
              <a:t>jumbées</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a:t>
            </a:r>
            <a:endParaRPr lang="fr-FR" sz="1100" noProof="0" dirty="0">
              <a:latin typeface="Franklin Gothic Medium" panose="020B0603020102020204" pitchFamily="34" charset="0"/>
              <a:ea typeface="Times New Roman" panose="02020603050405020304" pitchFamily="18" charset="0"/>
              <a:cs typeface="Tahoma" panose="020B0604030504040204" pitchFamily="34" charset="0"/>
            </a:endParaRPr>
          </a:p>
          <a:p>
            <a:pPr marL="171450" lvl="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Le domaine minier :</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 Pourrait se développer et attend pour l’instant des investisseurs.  </a:t>
            </a:r>
            <a:endParaRPr lang="fr-FR" sz="1100" noProof="0" dirty="0">
              <a:latin typeface="Franklin Gothic Medium" panose="020B0603020102020204" pitchFamily="34" charset="0"/>
              <a:ea typeface="Times New Roman" panose="02020603050405020304" pitchFamily="18"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Le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réseau routier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est quant à lui encore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très faible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et son état s’améliore depuis quelques années. La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seule voie de chemin de fer desservant le Mali est à l’arrêt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depuis plusieurs années, et ceci, ajouté à l’éloignement de Dakar, pénalise le développement de l’activité économique nationale et internationale.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Tambacounda est devenu un nœud routier international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par lequel passent de très nombreux poids lourds en direction du Mali, et de la Mauritanie., ce qui a permis le développement de nombreux commerces.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4" name="Rectangle 3"/>
          <p:cNvSpPr/>
          <p:nvPr/>
        </p:nvSpPr>
        <p:spPr>
          <a:xfrm>
            <a:off x="486868" y="5031859"/>
            <a:ext cx="6619676" cy="1107996"/>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Times New Roman" panose="02020603050405020304" pitchFamily="18" charset="0"/>
              </a:rPr>
              <a:t>L’essentiel de la fréquentation touristique actuelle repose sur l’</a:t>
            </a:r>
            <a:r>
              <a:rPr lang="fr-FR" sz="1100" b="1" noProof="0" dirty="0">
                <a:solidFill>
                  <a:srgbClr val="B20909"/>
                </a:solidFill>
                <a:latin typeface="Arial Narrow" panose="020B0606020202030204" pitchFamily="34" charset="0"/>
                <a:ea typeface="Times New Roman" panose="02020603050405020304" pitchFamily="18" charset="0"/>
              </a:rPr>
              <a:t>exploitation de la chasse</a:t>
            </a:r>
            <a:r>
              <a:rPr lang="fr-FR" sz="1100" noProof="0" dirty="0">
                <a:latin typeface="Arial Narrow" panose="020B0606020202030204" pitchFamily="34" charset="0"/>
                <a:ea typeface="Times New Roman" panose="02020603050405020304" pitchFamily="18" charset="0"/>
              </a:rPr>
              <a:t>, les </a:t>
            </a:r>
            <a:r>
              <a:rPr lang="fr-FR" sz="1100" b="1" noProof="0" dirty="0">
                <a:solidFill>
                  <a:srgbClr val="B20909"/>
                </a:solidFill>
                <a:latin typeface="Arial Narrow" panose="020B0606020202030204" pitchFamily="34" charset="0"/>
                <a:ea typeface="Times New Roman" panose="02020603050405020304" pitchFamily="18" charset="0"/>
              </a:rPr>
              <a:t>safaris photos </a:t>
            </a:r>
            <a:r>
              <a:rPr lang="fr-FR" sz="1100" noProof="0" dirty="0">
                <a:latin typeface="Arial Narrow" panose="020B0606020202030204" pitchFamily="34" charset="0"/>
                <a:ea typeface="Times New Roman" panose="02020603050405020304" pitchFamily="18" charset="0"/>
              </a:rPr>
              <a:t>et les </a:t>
            </a:r>
            <a:r>
              <a:rPr lang="fr-FR" sz="1100" b="1" noProof="0" dirty="0">
                <a:solidFill>
                  <a:srgbClr val="B20909"/>
                </a:solidFill>
                <a:latin typeface="Arial Narrow" panose="020B0606020202030204" pitchFamily="34" charset="0"/>
                <a:ea typeface="Times New Roman" panose="02020603050405020304" pitchFamily="18" charset="0"/>
              </a:rPr>
              <a:t>voyages culturels</a:t>
            </a:r>
            <a:r>
              <a:rPr lang="fr-FR" sz="1100" noProof="0" dirty="0">
                <a:latin typeface="Arial Narrow" panose="020B0606020202030204" pitchFamily="34" charset="0"/>
                <a:ea typeface="Times New Roman" panose="02020603050405020304" pitchFamily="18" charset="0"/>
              </a:rPr>
              <a:t>. Le tourisme rural intégré est très peu développé.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Il existe de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grands espoirs sur la promotion du Parc National du </a:t>
            </a:r>
            <a:r>
              <a:rPr lang="fr-FR" sz="1100" b="1" noProof="0" dirty="0" err="1">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Niokolo</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 </a:t>
            </a:r>
            <a:r>
              <a:rPr lang="fr-FR" sz="1100" b="1" noProof="0" dirty="0" err="1">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Koba</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visité par plus de 3 000 personnes par an pour sa flore et sa faune variée et abondante. L’écotourisme connaît également un essor important sur la zone du fait d’une volonté politique affirmée.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Cependant, l’exploitation de ce secteur ne profite pas encore suffisamment aux populations.</a:t>
            </a:r>
            <a:endParaRPr lang="fr-FR" sz="11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5" name="Slide Number Placeholder 4"/>
          <p:cNvSpPr>
            <a:spLocks noGrp="1"/>
          </p:cNvSpPr>
          <p:nvPr>
            <p:ph type="sldNum" sz="quarter" idx="12"/>
          </p:nvPr>
        </p:nvSpPr>
        <p:spPr>
          <a:xfrm>
            <a:off x="5339020" y="10115729"/>
            <a:ext cx="1700927" cy="569240"/>
          </a:xfrm>
        </p:spPr>
        <p:txBody>
          <a:bodyPr/>
          <a:lstStyle/>
          <a:p>
            <a:fld id="{3FA597D1-4CAF-4C93-A4A7-1DCF6236AA74}" type="slidenum">
              <a:rPr lang="fr-FR" sz="1600" noProof="0" smtClean="0"/>
              <a:t>13</a:t>
            </a:fld>
            <a:endParaRPr lang="fr-FR" sz="1600" noProof="0" dirty="0"/>
          </a:p>
        </p:txBody>
      </p:sp>
      <p:sp>
        <p:nvSpPr>
          <p:cNvPr id="35" name="Rectangle 34"/>
          <p:cNvSpPr/>
          <p:nvPr/>
        </p:nvSpPr>
        <p:spPr>
          <a:xfrm>
            <a:off x="514385" y="6257077"/>
            <a:ext cx="6592159"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6" name="Rectangle 35"/>
          <p:cNvSpPr/>
          <p:nvPr/>
        </p:nvSpPr>
        <p:spPr>
          <a:xfrm>
            <a:off x="726368" y="6208448"/>
            <a:ext cx="6085672"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Parc National de </a:t>
            </a:r>
            <a:r>
              <a:rPr lang="fr-FR" sz="1500" b="1" noProof="0" dirty="0" err="1">
                <a:latin typeface="Arial Narrow" panose="020B0606020202030204" pitchFamily="34" charset="0"/>
                <a:ea typeface="Times New Roman" panose="02020603050405020304" pitchFamily="18" charset="0"/>
                <a:cs typeface="Arial" panose="020B0604020202020204" pitchFamily="34" charset="0"/>
              </a:rPr>
              <a:t>Niokolo-Koba</a:t>
            </a:r>
            <a:r>
              <a:rPr lang="fr-FR" sz="1500" b="1" noProof="0" dirty="0">
                <a:latin typeface="Arial Narrow" panose="020B0606020202030204" pitchFamily="34" charset="0"/>
                <a:ea typeface="Times New Roman" panose="02020603050405020304" pitchFamily="18" charset="0"/>
                <a:cs typeface="Arial" panose="020B0604020202020204" pitchFamily="34" charset="0"/>
              </a:rPr>
              <a:t> </a:t>
            </a:r>
            <a:endParaRPr lang="fr-FR" sz="1500" noProof="0" dirty="0">
              <a:latin typeface="Times New Roman" panose="02020603050405020304" pitchFamily="18" charset="0"/>
              <a:ea typeface="Times New Roman" panose="02020603050405020304" pitchFamily="18" charset="0"/>
            </a:endParaRPr>
          </a:p>
        </p:txBody>
      </p:sp>
      <p:sp>
        <p:nvSpPr>
          <p:cNvPr id="37" name="Rectangle 36"/>
          <p:cNvSpPr/>
          <p:nvPr/>
        </p:nvSpPr>
        <p:spPr>
          <a:xfrm>
            <a:off x="580243" y="8043415"/>
            <a:ext cx="210873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567039" y="7989593"/>
            <a:ext cx="2636619"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Caractéristiques générales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486868" y="8299459"/>
            <a:ext cx="6619676" cy="769441"/>
          </a:xfrm>
          <a:prstGeom prst="rect">
            <a:avLst/>
          </a:prstGeom>
        </p:spPr>
        <p:txBody>
          <a:bodyPr wrap="square">
            <a:spAutoFit/>
          </a:bodyPr>
          <a:lstStyle/>
          <a:p>
            <a:pPr algn="just"/>
            <a:r>
              <a:rPr lang="fr-FR" sz="1100" noProof="0" dirty="0">
                <a:latin typeface="Arial Narrow" panose="020B0606020202030204" pitchFamily="34" charset="0"/>
              </a:rPr>
              <a:t>Depuis 1981, le Parc figure sur la liste du </a:t>
            </a:r>
            <a:r>
              <a:rPr lang="fr-FR" sz="1100" b="1" noProof="0" dirty="0">
                <a:solidFill>
                  <a:srgbClr val="B20909"/>
                </a:solidFill>
                <a:latin typeface="Arial Narrow" panose="020B0606020202030204" pitchFamily="34" charset="0"/>
              </a:rPr>
              <a:t>Patrimoine mondial de l’UNESCO</a:t>
            </a:r>
            <a:r>
              <a:rPr lang="fr-FR" sz="1100" noProof="0" dirty="0">
                <a:latin typeface="Arial Narrow" panose="020B0606020202030204" pitchFamily="34" charset="0"/>
              </a:rPr>
              <a:t> et du Réseau mondial des réserves de biosphère. Le Parc du </a:t>
            </a:r>
            <a:r>
              <a:rPr lang="fr-FR" sz="1100" noProof="0" dirty="0" err="1">
                <a:latin typeface="Arial Narrow" panose="020B0606020202030204" pitchFamily="34" charset="0"/>
              </a:rPr>
              <a:t>Niokolo</a:t>
            </a:r>
            <a:r>
              <a:rPr lang="fr-FR" sz="1100" noProof="0" dirty="0">
                <a:latin typeface="Arial Narrow" panose="020B0606020202030204" pitchFamily="34" charset="0"/>
              </a:rPr>
              <a:t> </a:t>
            </a:r>
            <a:r>
              <a:rPr lang="fr-FR" sz="1100" noProof="0" dirty="0" err="1">
                <a:latin typeface="Arial Narrow" panose="020B0606020202030204" pitchFamily="34" charset="0"/>
              </a:rPr>
              <a:t>Koba</a:t>
            </a:r>
            <a:r>
              <a:rPr lang="fr-FR" sz="1100" noProof="0" dirty="0">
                <a:latin typeface="Arial Narrow" panose="020B0606020202030204" pitchFamily="34" charset="0"/>
              </a:rPr>
              <a:t> est à cheval sur les régions administratives de Tambacounda, Kédougou et Kolda, aux confins orientaux du Sénégal, relié à Dakar par 600 km de route bitumée. </a:t>
            </a:r>
            <a:endParaRPr lang="fr-FR" sz="1100" noProof="0" dirty="0">
              <a:latin typeface="Arial Narrow" panose="020B0606020202030204" pitchFamily="34" charset="0"/>
              <a:ea typeface="Times New Roman" panose="02020603050405020304" pitchFamily="18" charset="0"/>
            </a:endParaRPr>
          </a:p>
          <a:p>
            <a:pPr lvl="0" algn="just"/>
            <a:endParaRPr lang="fr-FR" sz="1100" noProof="0" dirty="0">
              <a:solidFill>
                <a:prstClr val="black"/>
              </a:solidFill>
              <a:latin typeface="Arial Narrow" panose="020B0606020202030204" pitchFamily="34" charset="0"/>
            </a:endParaRPr>
          </a:p>
        </p:txBody>
      </p:sp>
      <p:pic>
        <p:nvPicPr>
          <p:cNvPr id="49" name="Picture 48"/>
          <p:cNvPicPr>
            <a:picLocks noChangeAspect="1"/>
          </p:cNvPicPr>
          <p:nvPr/>
        </p:nvPicPr>
        <p:blipFill>
          <a:blip r:embed="rId2"/>
          <a:stretch>
            <a:fillRect/>
          </a:stretch>
        </p:blipFill>
        <p:spPr>
          <a:xfrm>
            <a:off x="2860739" y="6625322"/>
            <a:ext cx="1942632" cy="1659378"/>
          </a:xfrm>
          <a:prstGeom prst="rect">
            <a:avLst/>
          </a:prstGeom>
        </p:spPr>
      </p:pic>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14795"/>
          <a:stretch/>
        </p:blipFill>
        <p:spPr>
          <a:xfrm>
            <a:off x="567038" y="6698478"/>
            <a:ext cx="2121935" cy="1202140"/>
          </a:xfrm>
          <a:prstGeom prst="rect">
            <a:avLst/>
          </a:prstGeom>
        </p:spPr>
      </p:pic>
      <p:sp>
        <p:nvSpPr>
          <p:cNvPr id="51" name="Rectangle 50"/>
          <p:cNvSpPr/>
          <p:nvPr/>
        </p:nvSpPr>
        <p:spPr>
          <a:xfrm>
            <a:off x="1787642" y="6505172"/>
            <a:ext cx="1004717" cy="230832"/>
          </a:xfrm>
          <a:prstGeom prst="rect">
            <a:avLst/>
          </a:prstGeom>
        </p:spPr>
        <p:txBody>
          <a:bodyPr wrap="square">
            <a:spAutoFit/>
          </a:bodyPr>
          <a:lstStyle/>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Crocodile du Nil</a:t>
            </a:r>
            <a:endParaRPr lang="fr-FR" sz="900" noProof="0" dirty="0">
              <a:latin typeface="Arial Narrow" panose="020B060602020203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2384" t="3930" r="-118" b="8235"/>
          <a:stretch/>
        </p:blipFill>
        <p:spPr>
          <a:xfrm>
            <a:off x="4932226" y="6744872"/>
            <a:ext cx="2169250" cy="1539828"/>
          </a:xfrm>
          <a:prstGeom prst="rect">
            <a:avLst/>
          </a:prstGeom>
        </p:spPr>
      </p:pic>
      <p:sp>
        <p:nvSpPr>
          <p:cNvPr id="52" name="Rectangle 51"/>
          <p:cNvSpPr/>
          <p:nvPr/>
        </p:nvSpPr>
        <p:spPr>
          <a:xfrm>
            <a:off x="4399280" y="6429847"/>
            <a:ext cx="2794703" cy="369332"/>
          </a:xfrm>
          <a:prstGeom prst="rect">
            <a:avLst/>
          </a:prstGeom>
        </p:spPr>
        <p:txBody>
          <a:bodyPr wrap="square">
            <a:spAutoFit/>
          </a:bodyPr>
          <a:lstStyle/>
          <a:p>
            <a:pPr algn="r"/>
            <a:r>
              <a:rPr lang="fr-FR" sz="900" noProof="0" dirty="0" err="1">
                <a:latin typeface="Arial Narrow" panose="020B0606020202030204" pitchFamily="34" charset="0"/>
                <a:ea typeface="Calibri" panose="020F0502020204030204" pitchFamily="34" charset="0"/>
                <a:cs typeface="Times New Roman" panose="02020603050405020304" pitchFamily="18" charset="0"/>
              </a:rPr>
              <a:t>Koba</a:t>
            </a:r>
            <a:r>
              <a:rPr lang="fr-FR" sz="900" noProof="0" dirty="0">
                <a:latin typeface="Arial Narrow" panose="020B0606020202030204" pitchFamily="34" charset="0"/>
                <a:ea typeface="Calibri" panose="020F0502020204030204" pitchFamily="34" charset="0"/>
                <a:cs typeface="Times New Roman" panose="02020603050405020304" pitchFamily="18" charset="0"/>
              </a:rPr>
              <a:t> (Hippotrague cheval), </a:t>
            </a:r>
          </a:p>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Symbole du Parc (d’où son nom)</a:t>
            </a:r>
            <a:endParaRPr lang="fr-FR" sz="900" noProof="0" dirty="0">
              <a:latin typeface="Arial Narrow" panose="020B0606020202030204" pitchFamily="34" charset="0"/>
            </a:endParaRPr>
          </a:p>
        </p:txBody>
      </p:sp>
      <p:sp>
        <p:nvSpPr>
          <p:cNvPr id="27" name="ZoneTexte 26">
            <a:extLst>
              <a:ext uri="{FF2B5EF4-FFF2-40B4-BE49-F238E27FC236}">
                <a16:creationId xmlns:a16="http://schemas.microsoft.com/office/drawing/2014/main" id="{64E40CCB-19A2-1244-4540-0947CB635D78}"/>
              </a:ext>
            </a:extLst>
          </p:cNvPr>
          <p:cNvSpPr txBox="1"/>
          <p:nvPr/>
        </p:nvSpPr>
        <p:spPr>
          <a:xfrm>
            <a:off x="501382" y="9198420"/>
            <a:ext cx="6600094" cy="1107996"/>
          </a:xfrm>
          <a:prstGeom prst="rect">
            <a:avLst/>
          </a:prstGeom>
          <a:noFill/>
        </p:spPr>
        <p:txBody>
          <a:bodyPr wrap="square">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sng" strike="noStrike" kern="1200" cap="none" spc="0" normalizeH="0" baseline="0" noProof="0" dirty="0">
                <a:ln>
                  <a:noFill/>
                </a:ln>
                <a:solidFill>
                  <a:srgbClr val="B20909"/>
                </a:solidFill>
                <a:effectLst/>
                <a:uLnTx/>
                <a:uFillTx/>
                <a:latin typeface="Arial Narrow" panose="020B0606020202030204" pitchFamily="34" charset="0"/>
                <a:ea typeface="+mn-ea"/>
                <a:cs typeface="+mn-cs"/>
              </a:rPr>
              <a:t>Les espèces arborées :</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Les plus connues sont l’acacia, le mimosa épineux, le baobab, le </a:t>
            </a:r>
            <a:r>
              <a:rPr kumimoji="0" lang="fr-FR"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parkia</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 fromager, le flamboyant, le Neem, le palissandre, le gommier, ou encore le palmier rônier.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sng" strike="noStrike" kern="1200" cap="none" spc="0" normalizeH="0" baseline="0" noProof="0" dirty="0">
                <a:ln>
                  <a:noFill/>
                </a:ln>
                <a:solidFill>
                  <a:srgbClr val="B20909"/>
                </a:solidFill>
                <a:effectLst/>
                <a:uLnTx/>
                <a:uFillTx/>
                <a:latin typeface="Arial Narrow" panose="020B0606020202030204" pitchFamily="34" charset="0"/>
                <a:ea typeface="+mn-ea"/>
                <a:cs typeface="+mn-cs"/>
              </a:rPr>
              <a:t>La grande faune :</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Constituée essentiellement de singes (babouins, vervets, patas), d’antilopes, de cobs (de </a:t>
            </a:r>
            <a:r>
              <a:rPr kumimoji="0" lang="fr-FR"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buffon</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de </a:t>
            </a:r>
            <a:r>
              <a:rPr kumimoji="0" lang="fr-FR"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fassa</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FR"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redunca</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céphalophes, guibs harnaché, phacochères, crocodiles du Nil, hippopotames, hippotragues, etc…</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sng" strike="noStrike" kern="1200" cap="none" spc="0" normalizeH="0" baseline="0" noProof="0" dirty="0">
                <a:ln>
                  <a:noFill/>
                </a:ln>
                <a:solidFill>
                  <a:srgbClr val="B20909"/>
                </a:solidFill>
                <a:effectLst/>
                <a:uLnTx/>
                <a:uFillTx/>
                <a:latin typeface="Arial Narrow" panose="020B0606020202030204" pitchFamily="34" charset="0"/>
                <a:ea typeface="+mn-ea"/>
                <a:cs typeface="+mn-cs"/>
              </a:rPr>
              <a:t>La petite faune :</a:t>
            </a:r>
            <a:r>
              <a:rPr kumimoji="0" lang="fr-FR"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Représentée par les pintades, francolins, tourterelles , gangas, poules de rocher, pigeons verts, pigeons de rônier, écureuils terrestres, lièvres à oreilles de lapin, sans oublier les reptiles (serpents et varans). </a:t>
            </a:r>
          </a:p>
        </p:txBody>
      </p:sp>
      <p:sp>
        <p:nvSpPr>
          <p:cNvPr id="28" name="Rectangle 27">
            <a:extLst>
              <a:ext uri="{FF2B5EF4-FFF2-40B4-BE49-F238E27FC236}">
                <a16:creationId xmlns:a16="http://schemas.microsoft.com/office/drawing/2014/main" id="{4B2ABF59-0D75-4AD6-1A17-816F69D6128F}"/>
              </a:ext>
            </a:extLst>
          </p:cNvPr>
          <p:cNvSpPr/>
          <p:nvPr/>
        </p:nvSpPr>
        <p:spPr>
          <a:xfrm>
            <a:off x="559729" y="8979170"/>
            <a:ext cx="1131965"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9" name="Rectangle 28">
            <a:extLst>
              <a:ext uri="{FF2B5EF4-FFF2-40B4-BE49-F238E27FC236}">
                <a16:creationId xmlns:a16="http://schemas.microsoft.com/office/drawing/2014/main" id="{71DEF517-4138-B5A3-E485-571838C89B70}"/>
              </a:ext>
            </a:extLst>
          </p:cNvPr>
          <p:cNvSpPr/>
          <p:nvPr/>
        </p:nvSpPr>
        <p:spPr>
          <a:xfrm>
            <a:off x="546524" y="8938048"/>
            <a:ext cx="2636619"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Faune et flore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993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0483" y="404680"/>
            <a:ext cx="2420946" cy="2200602"/>
          </a:xfrm>
          <a:prstGeom prst="rect">
            <a:avLst/>
          </a:prstGeom>
        </p:spPr>
        <p:txBody>
          <a:bodyPr wrap="square">
            <a:spAutoFit/>
          </a:bodyPr>
          <a:lstStyle/>
          <a:p>
            <a:pPr algn="just">
              <a:spcBef>
                <a:spcPts val="600"/>
              </a:spcBef>
            </a:pPr>
            <a:r>
              <a:rPr lang="fr-FR" sz="1100" noProof="0" dirty="0">
                <a:latin typeface="Arial Narrow" panose="020B0606020202030204" pitchFamily="34" charset="0"/>
              </a:rPr>
              <a:t>Le Parc National du </a:t>
            </a:r>
            <a:r>
              <a:rPr lang="fr-FR" sz="1100" noProof="0" dirty="0" err="1">
                <a:latin typeface="Arial Narrow" panose="020B0606020202030204" pitchFamily="34" charset="0"/>
              </a:rPr>
              <a:t>Niokolo</a:t>
            </a:r>
            <a:r>
              <a:rPr lang="fr-FR" sz="1100" noProof="0" dirty="0">
                <a:latin typeface="Arial Narrow" panose="020B0606020202030204" pitchFamily="34" charset="0"/>
              </a:rPr>
              <a:t> </a:t>
            </a:r>
            <a:r>
              <a:rPr lang="fr-FR" sz="1100" noProof="0" dirty="0" err="1">
                <a:latin typeface="Arial Narrow" panose="020B0606020202030204" pitchFamily="34" charset="0"/>
              </a:rPr>
              <a:t>Koba</a:t>
            </a:r>
            <a:r>
              <a:rPr lang="fr-FR" sz="1100" noProof="0" dirty="0">
                <a:latin typeface="Arial Narrow" panose="020B0606020202030204" pitchFamily="34" charset="0"/>
              </a:rPr>
              <a:t> est l’une des aires protégées les plus précieuses de l’Afrique de l’Ouest. Sa surface de près d’un million d’hectares en fait </a:t>
            </a:r>
            <a:r>
              <a:rPr lang="fr-FR" sz="1100" noProof="0" dirty="0">
                <a:latin typeface="Arial Narrow" panose="020B0606020202030204" pitchFamily="34" charset="0"/>
                <a:ea typeface="Calibri" panose="020F0502020204030204" pitchFamily="34" charset="0"/>
                <a:cs typeface="Times New Roman" panose="02020603050405020304" pitchFamily="18" charset="0"/>
              </a:rPr>
              <a:t>le </a:t>
            </a:r>
            <a:r>
              <a:rPr lang="fr-FR" sz="1100" b="1" noProof="0" dirty="0">
                <a:solidFill>
                  <a:srgbClr val="B20909"/>
                </a:solidFill>
                <a:latin typeface="Arial Narrow" panose="020B0606020202030204" pitchFamily="34" charset="0"/>
                <a:ea typeface="Calibri" panose="020F0502020204030204" pitchFamily="34" charset="0"/>
                <a:cs typeface="Times New Roman" panose="02020603050405020304" pitchFamily="18" charset="0"/>
              </a:rPr>
              <a:t>plus grand parc du Sénégal</a:t>
            </a:r>
            <a:r>
              <a:rPr lang="fr-FR" sz="1100" noProof="0" dirty="0">
                <a:latin typeface="Arial Narrow" panose="020B0606020202030204" pitchFamily="34" charset="0"/>
              </a:rPr>
              <a:t>, concentrant une grande diversité d’espèces végétales et animales de l’Afrique subsaharienne :</a:t>
            </a:r>
          </a:p>
          <a:p>
            <a:pPr marL="171450" indent="-171450" algn="just">
              <a:buFont typeface="Arial" panose="020B0604020202020204" pitchFamily="34" charset="0"/>
              <a:buChar char="•"/>
            </a:pPr>
            <a:r>
              <a:rPr lang="fr-FR" sz="1100" noProof="0" dirty="0">
                <a:latin typeface="Arial Narrow" panose="020B0606020202030204" pitchFamily="34" charset="0"/>
              </a:rPr>
              <a:t>plus de 80 espèces de </a:t>
            </a:r>
            <a:r>
              <a:rPr lang="fr-FR" sz="1100" u="sng" noProof="0" dirty="0">
                <a:solidFill>
                  <a:srgbClr val="B20909"/>
                </a:solidFill>
                <a:latin typeface="Arial Narrow" panose="020B0606020202030204" pitchFamily="34" charset="0"/>
              </a:rPr>
              <a:t>mammifères</a:t>
            </a:r>
            <a:endParaRPr lang="fr-FR" sz="1100" noProof="0" dirty="0">
              <a:latin typeface="Arial Narrow" panose="020B0606020202030204" pitchFamily="34" charset="0"/>
            </a:endParaRPr>
          </a:p>
          <a:p>
            <a:pPr marL="171450" indent="-171450" algn="just">
              <a:buFont typeface="Arial" panose="020B0604020202020204" pitchFamily="34" charset="0"/>
              <a:buChar char="•"/>
            </a:pPr>
            <a:r>
              <a:rPr lang="fr-FR" sz="1100" noProof="0" dirty="0">
                <a:latin typeface="Arial Narrow" panose="020B0606020202030204" pitchFamily="34" charset="0"/>
              </a:rPr>
              <a:t>330 espèces d’</a:t>
            </a:r>
            <a:r>
              <a:rPr lang="fr-FR" sz="1100" u="sng" noProof="0" dirty="0">
                <a:solidFill>
                  <a:srgbClr val="B20909"/>
                </a:solidFill>
                <a:latin typeface="Arial Narrow" panose="020B0606020202030204" pitchFamily="34" charset="0"/>
              </a:rPr>
              <a:t>oiseaux</a:t>
            </a:r>
          </a:p>
          <a:p>
            <a:pPr marL="171450" indent="-171450" algn="just">
              <a:buFont typeface="Arial" panose="020B0604020202020204" pitchFamily="34" charset="0"/>
              <a:buChar char="•"/>
            </a:pPr>
            <a:r>
              <a:rPr lang="fr-FR" sz="1100" noProof="0" dirty="0">
                <a:latin typeface="Arial Narrow" panose="020B0606020202030204" pitchFamily="34" charset="0"/>
              </a:rPr>
              <a:t>20 espèces d’</a:t>
            </a:r>
            <a:r>
              <a:rPr lang="fr-FR" sz="1100" u="sng" noProof="0" dirty="0">
                <a:solidFill>
                  <a:srgbClr val="B20909"/>
                </a:solidFill>
                <a:latin typeface="Arial Narrow" panose="020B0606020202030204" pitchFamily="34" charset="0"/>
              </a:rPr>
              <a:t>amphibiens</a:t>
            </a:r>
          </a:p>
          <a:p>
            <a:pPr marL="171450" indent="-171450" algn="just">
              <a:buFont typeface="Arial" panose="020B0604020202020204" pitchFamily="34" charset="0"/>
              <a:buChar char="•"/>
            </a:pPr>
            <a:r>
              <a:rPr lang="fr-FR" sz="1100" noProof="0" dirty="0">
                <a:latin typeface="Arial Narrow" panose="020B0606020202030204" pitchFamily="34" charset="0"/>
              </a:rPr>
              <a:t>60 espèces de </a:t>
            </a:r>
            <a:r>
              <a:rPr lang="fr-FR" sz="1100" u="sng" noProof="0" dirty="0">
                <a:solidFill>
                  <a:srgbClr val="B20909"/>
                </a:solidFill>
                <a:latin typeface="Arial Narrow" panose="020B0606020202030204" pitchFamily="34" charset="0"/>
              </a:rPr>
              <a:t>poissons </a:t>
            </a:r>
          </a:p>
          <a:p>
            <a:pPr marL="171450" indent="-171450" algn="just">
              <a:buFont typeface="Arial" panose="020B0604020202020204" pitchFamily="34" charset="0"/>
              <a:buChar char="•"/>
            </a:pPr>
            <a:r>
              <a:rPr lang="fr-FR" sz="1100" noProof="0" dirty="0">
                <a:latin typeface="Arial Narrow" panose="020B0606020202030204" pitchFamily="34" charset="0"/>
              </a:rPr>
              <a:t>près de 36 espèces de reptiles</a:t>
            </a:r>
          </a:p>
        </p:txBody>
      </p:sp>
      <p:sp>
        <p:nvSpPr>
          <p:cNvPr id="2" name="Slide Number Placeholder 1"/>
          <p:cNvSpPr>
            <a:spLocks noGrp="1"/>
          </p:cNvSpPr>
          <p:nvPr>
            <p:ph type="sldNum" sz="quarter" idx="12"/>
          </p:nvPr>
        </p:nvSpPr>
        <p:spPr>
          <a:xfrm>
            <a:off x="5339020" y="10118365"/>
            <a:ext cx="1700927" cy="569240"/>
          </a:xfrm>
        </p:spPr>
        <p:txBody>
          <a:bodyPr/>
          <a:lstStyle/>
          <a:p>
            <a:fld id="{3FA597D1-4CAF-4C93-A4A7-1DCF6236AA74}" type="slidenum">
              <a:rPr lang="fr-FR" sz="1600" noProof="0" smtClean="0"/>
              <a:t>14</a:t>
            </a:fld>
            <a:endParaRPr lang="fr-FR" sz="1600" noProof="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716" t="975" r="11692"/>
          <a:stretch/>
        </p:blipFill>
        <p:spPr>
          <a:xfrm>
            <a:off x="2952750" y="3089886"/>
            <a:ext cx="1696868" cy="146684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40" t="11377" r="2655" b="2450"/>
          <a:stretch/>
        </p:blipFill>
        <p:spPr>
          <a:xfrm>
            <a:off x="4743590" y="414326"/>
            <a:ext cx="2353037" cy="169254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747" t="2020" r="3465" b="3916"/>
          <a:stretch/>
        </p:blipFill>
        <p:spPr>
          <a:xfrm>
            <a:off x="4743590" y="2260599"/>
            <a:ext cx="2353037" cy="2312439"/>
          </a:xfrm>
          <a:prstGeom prst="rect">
            <a:avLst/>
          </a:prstGeom>
        </p:spPr>
      </p:pic>
      <p:sp>
        <p:nvSpPr>
          <p:cNvPr id="35" name="Rectangle 34"/>
          <p:cNvSpPr/>
          <p:nvPr/>
        </p:nvSpPr>
        <p:spPr>
          <a:xfrm>
            <a:off x="484108" y="4640688"/>
            <a:ext cx="1755324"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6" name="Rectangle 35"/>
          <p:cNvSpPr/>
          <p:nvPr/>
        </p:nvSpPr>
        <p:spPr>
          <a:xfrm>
            <a:off x="470903" y="4586866"/>
            <a:ext cx="2636619"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pratiques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7" name="Rectangle 36"/>
          <p:cNvSpPr/>
          <p:nvPr/>
        </p:nvSpPr>
        <p:spPr>
          <a:xfrm>
            <a:off x="397240" y="4872614"/>
            <a:ext cx="6617557" cy="1785104"/>
          </a:xfrm>
          <a:prstGeom prst="rect">
            <a:avLst/>
          </a:prstGeom>
        </p:spPr>
        <p:txBody>
          <a:bodyPr wrap="square">
            <a:spAutoFit/>
          </a:bodyPr>
          <a:lstStyle/>
          <a:p>
            <a:pPr algn="just"/>
            <a:r>
              <a:rPr lang="fr-FR" sz="1100" noProof="0" dirty="0">
                <a:latin typeface="Arial Narrow" panose="020B0606020202030204" pitchFamily="34" charset="0"/>
              </a:rPr>
              <a:t>Pour se rendre au parc du </a:t>
            </a:r>
            <a:r>
              <a:rPr lang="fr-FR" sz="1100" noProof="0" dirty="0" err="1">
                <a:latin typeface="Arial Narrow" panose="020B0606020202030204" pitchFamily="34" charset="0"/>
              </a:rPr>
              <a:t>Niokolo</a:t>
            </a:r>
            <a:r>
              <a:rPr lang="fr-FR" sz="1100" noProof="0" dirty="0">
                <a:latin typeface="Arial Narrow" panose="020B0606020202030204" pitchFamily="34" charset="0"/>
              </a:rPr>
              <a:t> </a:t>
            </a:r>
            <a:r>
              <a:rPr lang="fr-FR" sz="1100" noProof="0" dirty="0" err="1">
                <a:latin typeface="Arial Narrow" panose="020B0606020202030204" pitchFamily="34" charset="0"/>
              </a:rPr>
              <a:t>Koba</a:t>
            </a:r>
            <a:r>
              <a:rPr lang="fr-FR" sz="1100" noProof="0" dirty="0">
                <a:latin typeface="Arial Narrow" panose="020B0606020202030204" pitchFamily="34" charset="0"/>
              </a:rPr>
              <a:t>, compter </a:t>
            </a:r>
            <a:r>
              <a:rPr lang="fr-FR" sz="1100" b="1" noProof="0" dirty="0">
                <a:solidFill>
                  <a:srgbClr val="B20909"/>
                </a:solidFill>
                <a:latin typeface="Arial Narrow" panose="020B0606020202030204" pitchFamily="34" charset="0"/>
              </a:rPr>
              <a:t>2 heures de trajet en voiture depuis Tambacounda</a:t>
            </a:r>
            <a:r>
              <a:rPr lang="fr-FR" sz="1100" noProof="0" dirty="0">
                <a:latin typeface="Arial Narrow" panose="020B0606020202030204" pitchFamily="34" charset="0"/>
              </a:rPr>
              <a:t>. Le réseau de pistes s’étend sur plus de 700 km, et le parc comprend également un aérodrome. </a:t>
            </a:r>
          </a:p>
          <a:p>
            <a:pPr algn="just"/>
            <a:r>
              <a:rPr lang="fr-FR" sz="1100" noProof="0" dirty="0">
                <a:latin typeface="Arial Narrow" panose="020B0606020202030204" pitchFamily="34" charset="0"/>
              </a:rPr>
              <a:t>Le Parc permet aussi de visiter les vestiges de </a:t>
            </a:r>
            <a:r>
              <a:rPr lang="fr-FR" sz="1100" noProof="0" dirty="0" err="1">
                <a:latin typeface="Arial Narrow" panose="020B0606020202030204" pitchFamily="34" charset="0"/>
              </a:rPr>
              <a:t>Damantan</a:t>
            </a:r>
            <a:r>
              <a:rPr lang="fr-FR" sz="1100" noProof="0" dirty="0">
                <a:latin typeface="Arial Narrow" panose="020B0606020202030204" pitchFamily="34" charset="0"/>
              </a:rPr>
              <a:t> (mausolée), les ruines d’anciens villages et d’approcher la culture </a:t>
            </a:r>
            <a:r>
              <a:rPr lang="fr-FR" sz="1100" noProof="0" dirty="0" err="1">
                <a:latin typeface="Arial Narrow" panose="020B0606020202030204" pitchFamily="34" charset="0"/>
              </a:rPr>
              <a:t>bassari</a:t>
            </a:r>
            <a:r>
              <a:rPr lang="fr-FR" sz="1100" noProof="0" dirty="0">
                <a:latin typeface="Arial Narrow" panose="020B0606020202030204" pitchFamily="34" charset="0"/>
              </a:rPr>
              <a:t> à </a:t>
            </a:r>
            <a:r>
              <a:rPr lang="fr-FR" sz="1100" noProof="0" dirty="0" err="1">
                <a:latin typeface="Arial Narrow" panose="020B0606020202030204" pitchFamily="34" charset="0"/>
              </a:rPr>
              <a:t>Oubadji</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L’entrée au parc coûte </a:t>
            </a:r>
            <a:r>
              <a:rPr lang="fr-FR" sz="1100" b="1" noProof="0" dirty="0">
                <a:solidFill>
                  <a:srgbClr val="B20909"/>
                </a:solidFill>
                <a:latin typeface="Arial Narrow" panose="020B0606020202030204" pitchFamily="34" charset="0"/>
              </a:rPr>
              <a:t>5 000 FCFA par jour et par personne (environ </a:t>
            </a:r>
            <a:r>
              <a:rPr lang="fr-FR" sz="1100" b="1" dirty="0">
                <a:solidFill>
                  <a:srgbClr val="B20909"/>
                </a:solidFill>
                <a:latin typeface="Arial Narrow" panose="020B0606020202030204" pitchFamily="34" charset="0"/>
              </a:rPr>
              <a:t>7,6</a:t>
            </a:r>
            <a:r>
              <a:rPr lang="fr-FR" sz="1100" b="1" noProof="0" dirty="0">
                <a:solidFill>
                  <a:srgbClr val="B20909"/>
                </a:solidFill>
                <a:latin typeface="Arial Narrow" panose="020B0606020202030204" pitchFamily="34" charset="0"/>
              </a:rPr>
              <a:t> €)</a:t>
            </a:r>
            <a:r>
              <a:rPr lang="fr-FR" sz="1100" noProof="0" dirty="0">
                <a:latin typeface="Arial Narrow" panose="020B0606020202030204" pitchFamily="34" charset="0"/>
              </a:rPr>
              <a:t> et 10 000 FCFA pour un véhicule (environ 1</a:t>
            </a:r>
            <a:r>
              <a:rPr lang="fr-FR" sz="1100" dirty="0">
                <a:latin typeface="Arial Narrow" panose="020B0606020202030204" pitchFamily="34" charset="0"/>
              </a:rPr>
              <a:t>5</a:t>
            </a:r>
            <a:r>
              <a:rPr lang="fr-FR" sz="1100" noProof="0" dirty="0">
                <a:latin typeface="Arial Narrow" panose="020B0606020202030204" pitchFamily="34" charset="0"/>
              </a:rPr>
              <a:t> €). Les services d’un guide sont obligatoires (Tarifs : 10 000 FCFA (environ 15 €)). La gestion du Parc a été confiée à la Direction des Parcs Nationaux (corps paramilitaire). </a:t>
            </a:r>
            <a:endParaRPr lang="fr-FR" sz="1100" noProof="0" dirty="0">
              <a:solidFill>
                <a:prstClr val="black"/>
              </a:solidFill>
              <a:latin typeface="Arial Narrow" panose="020B0606020202030204" pitchFamily="34" charset="0"/>
            </a:endParaRPr>
          </a:p>
          <a:p>
            <a:pPr algn="just"/>
            <a:r>
              <a:rPr lang="fr-FR" sz="1100" noProof="0" dirty="0">
                <a:solidFill>
                  <a:prstClr val="black"/>
                </a:solidFill>
                <a:latin typeface="Arial Narrow" panose="020B0606020202030204" pitchFamily="34" charset="0"/>
              </a:rPr>
              <a:t>Pour ce qui est de l’</a:t>
            </a:r>
            <a:r>
              <a:rPr lang="fr-FR" sz="1100" b="1" noProof="0" dirty="0">
                <a:solidFill>
                  <a:srgbClr val="B20909"/>
                </a:solidFill>
                <a:latin typeface="Arial Narrow" panose="020B0606020202030204" pitchFamily="34" charset="0"/>
              </a:rPr>
              <a:t>hébergement</a:t>
            </a:r>
            <a:r>
              <a:rPr lang="fr-FR" sz="1100" noProof="0" dirty="0">
                <a:solidFill>
                  <a:prstClr val="black"/>
                </a:solidFill>
                <a:latin typeface="Arial Narrow" panose="020B0606020202030204" pitchFamily="34" charset="0"/>
              </a:rPr>
              <a:t>, le parc compte </a:t>
            </a:r>
            <a:r>
              <a:rPr lang="fr-FR" sz="1100" noProof="0" dirty="0">
                <a:latin typeface="Arial Narrow" panose="020B0606020202030204" pitchFamily="34" charset="0"/>
              </a:rPr>
              <a:t>un hôtel et deux campements en son sein (Hôtel de </a:t>
            </a:r>
            <a:r>
              <a:rPr lang="fr-FR" sz="1100" noProof="0" dirty="0" err="1">
                <a:latin typeface="Arial Narrow" panose="020B0606020202030204" pitchFamily="34" charset="0"/>
              </a:rPr>
              <a:t>Simenti</a:t>
            </a:r>
            <a:r>
              <a:rPr lang="fr-FR" sz="1100" noProof="0" dirty="0">
                <a:latin typeface="Arial Narrow" panose="020B0606020202030204" pitchFamily="34" charset="0"/>
              </a:rPr>
              <a:t>, Campements du Lion et du Gué de </a:t>
            </a:r>
            <a:r>
              <a:rPr lang="fr-FR" sz="1100" noProof="0" dirty="0" err="1">
                <a:latin typeface="Arial Narrow" panose="020B0606020202030204" pitchFamily="34" charset="0"/>
              </a:rPr>
              <a:t>Damantan</a:t>
            </a:r>
            <a:r>
              <a:rPr lang="fr-FR" sz="1100" noProof="0" dirty="0">
                <a:latin typeface="Arial Narrow" panose="020B0606020202030204" pitchFamily="34" charset="0"/>
              </a:rPr>
              <a:t>). A l’extérieur du Parc, possibilité de loger dans les campements de Dar Salam, </a:t>
            </a:r>
            <a:r>
              <a:rPr lang="fr-FR" sz="1100" noProof="0" dirty="0" err="1">
                <a:latin typeface="Arial Narrow" panose="020B0606020202030204" pitchFamily="34" charset="0"/>
              </a:rPr>
              <a:t>Dialacoto</a:t>
            </a:r>
            <a:r>
              <a:rPr lang="fr-FR" sz="1100" noProof="0" dirty="0">
                <a:latin typeface="Arial Narrow" panose="020B0606020202030204" pitchFamily="34" charset="0"/>
              </a:rPr>
              <a:t> ou </a:t>
            </a:r>
            <a:r>
              <a:rPr lang="fr-FR" sz="1100" noProof="0" dirty="0" err="1">
                <a:latin typeface="Arial Narrow" panose="020B0606020202030204" pitchFamily="34" charset="0"/>
              </a:rPr>
              <a:t>Wassadou</a:t>
            </a:r>
            <a:r>
              <a:rPr lang="fr-FR" sz="1100" noProof="0" dirty="0">
                <a:latin typeface="Arial Narrow" panose="020B0606020202030204" pitchFamily="34" charset="0"/>
              </a:rPr>
              <a:t>.</a:t>
            </a:r>
          </a:p>
        </p:txBody>
      </p:sp>
      <p:sp>
        <p:nvSpPr>
          <p:cNvPr id="45" name="Rectangle 44"/>
          <p:cNvSpPr/>
          <p:nvPr/>
        </p:nvSpPr>
        <p:spPr>
          <a:xfrm>
            <a:off x="459106" y="2605653"/>
            <a:ext cx="2343288" cy="1839693"/>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4" name="Rectangle 43"/>
          <p:cNvSpPr/>
          <p:nvPr/>
        </p:nvSpPr>
        <p:spPr>
          <a:xfrm>
            <a:off x="510419" y="2640496"/>
            <a:ext cx="2300598" cy="1954381"/>
          </a:xfrm>
          <a:prstGeom prst="rect">
            <a:avLst/>
          </a:prstGeom>
        </p:spPr>
        <p:txBody>
          <a:bodyPr wrap="square">
            <a:spAutoFit/>
          </a:bodyPr>
          <a:lstStyle/>
          <a:p>
            <a:pPr algn="just"/>
            <a:r>
              <a:rPr lang="fr-FR" sz="1100" noProof="0" dirty="0">
                <a:solidFill>
                  <a:prstClr val="black"/>
                </a:solidFill>
                <a:latin typeface="Arial Narrow" panose="020B0606020202030204" pitchFamily="34" charset="0"/>
              </a:rPr>
              <a:t>Près de 1 </a:t>
            </a:r>
            <a:r>
              <a:rPr lang="fr-FR" sz="1100" b="1" noProof="0" dirty="0">
                <a:solidFill>
                  <a:srgbClr val="B20909"/>
                </a:solidFill>
                <a:latin typeface="Arial Narrow" panose="020B0606020202030204" pitchFamily="34" charset="0"/>
              </a:rPr>
              <a:t>500 espèces de plantes </a:t>
            </a:r>
            <a:r>
              <a:rPr lang="fr-FR" sz="1100" noProof="0" dirty="0">
                <a:solidFill>
                  <a:prstClr val="black"/>
                </a:solidFill>
                <a:latin typeface="Arial Narrow" panose="020B0606020202030204" pitchFamily="34" charset="0"/>
              </a:rPr>
              <a:t>constituent la flore du parc. La savane boisée soudanienne avec ses buissons est dominante ainsi que la forêt ripicole le long du fleuve Gambie et les formations herbeuses dans les zones inondables. </a:t>
            </a:r>
          </a:p>
          <a:p>
            <a:pPr algn="just"/>
            <a:r>
              <a:rPr lang="fr-FR" sz="1100" b="1" noProof="0" dirty="0">
                <a:solidFill>
                  <a:srgbClr val="B20909"/>
                </a:solidFill>
                <a:latin typeface="Arial Narrow" panose="020B0606020202030204" pitchFamily="34" charset="0"/>
              </a:rPr>
              <a:t>La meilleure période</a:t>
            </a:r>
            <a:r>
              <a:rPr lang="fr-FR" sz="1100" noProof="0" dirty="0">
                <a:latin typeface="Arial Narrow" panose="020B0606020202030204" pitchFamily="34" charset="0"/>
              </a:rPr>
              <a:t> pour observer le plus grand éventail d’animaux dans le Parc se situe </a:t>
            </a:r>
            <a:r>
              <a:rPr lang="fr-FR" sz="1100" b="1" noProof="0" dirty="0">
                <a:solidFill>
                  <a:srgbClr val="B20909"/>
                </a:solidFill>
                <a:latin typeface="Arial Narrow" panose="020B0606020202030204" pitchFamily="34" charset="0"/>
              </a:rPr>
              <a:t>entre janvier et mai</a:t>
            </a:r>
            <a:r>
              <a:rPr lang="fr-FR" sz="1100" noProof="0" dirty="0">
                <a:latin typeface="Arial Narrow" panose="020B0606020202030204" pitchFamily="34" charset="0"/>
              </a:rPr>
              <a:t>, malgré la forte chaleur.</a:t>
            </a:r>
            <a:endParaRPr lang="fr-FR" sz="1100" noProof="0" dirty="0"/>
          </a:p>
          <a:p>
            <a:pPr algn="just"/>
            <a:endParaRPr lang="fr-FR" sz="1100" noProof="0" dirty="0">
              <a:latin typeface="Arial Narrow" panose="020B0606020202030204" pitchFamily="34" charset="0"/>
            </a:endParaRPr>
          </a:p>
        </p:txBody>
      </p:sp>
      <p:sp>
        <p:nvSpPr>
          <p:cNvPr id="46" name="Rectangle 45"/>
          <p:cNvSpPr/>
          <p:nvPr/>
        </p:nvSpPr>
        <p:spPr>
          <a:xfrm>
            <a:off x="454736" y="6742167"/>
            <a:ext cx="6534662" cy="1150131"/>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p:cNvSpPr/>
          <p:nvPr/>
        </p:nvSpPr>
        <p:spPr>
          <a:xfrm>
            <a:off x="522647" y="6745149"/>
            <a:ext cx="6397917" cy="1107996"/>
          </a:xfrm>
          <a:prstGeom prst="rect">
            <a:avLst/>
          </a:prstGeom>
        </p:spPr>
        <p:txBody>
          <a:bodyPr wrap="square">
            <a:spAutoFit/>
          </a:bodyPr>
          <a:lstStyle/>
          <a:p>
            <a:r>
              <a:rPr lang="fr-FR" sz="1100" noProof="0" dirty="0">
                <a:latin typeface="Arial Narrow" panose="020B0606020202030204" pitchFamily="34" charset="0"/>
              </a:rPr>
              <a:t>Composée d’un conservateur, d’ingénieurs des travaux, d’agents techniques et de gardes des parcs nationaux, l’équipe du Parc a pour missions de : </a:t>
            </a:r>
          </a:p>
          <a:p>
            <a:pPr marL="171450" indent="-171450">
              <a:buFont typeface="Arial" panose="020B0604020202020204" pitchFamily="34" charset="0"/>
              <a:buChar char="•"/>
            </a:pPr>
            <a:r>
              <a:rPr lang="fr-FR" sz="1100" noProof="0" dirty="0">
                <a:latin typeface="Arial Narrow" panose="020B0606020202030204" pitchFamily="34" charset="0"/>
              </a:rPr>
              <a:t>Conserver la </a:t>
            </a:r>
            <a:r>
              <a:rPr lang="fr-FR" sz="1100" u="sng" noProof="0" dirty="0">
                <a:solidFill>
                  <a:srgbClr val="B20909"/>
                </a:solidFill>
                <a:latin typeface="Arial Narrow" panose="020B0606020202030204" pitchFamily="34" charset="0"/>
              </a:rPr>
              <a:t>biodiversité </a:t>
            </a:r>
          </a:p>
          <a:p>
            <a:pPr marL="171450" indent="-171450">
              <a:buFont typeface="Arial" panose="020B0604020202020204" pitchFamily="34" charset="0"/>
              <a:buChar char="•"/>
            </a:pPr>
            <a:r>
              <a:rPr lang="fr-FR" sz="1100" noProof="0" dirty="0">
                <a:latin typeface="Arial Narrow" panose="020B0606020202030204" pitchFamily="34" charset="0"/>
              </a:rPr>
              <a:t>Protéger l’</a:t>
            </a:r>
            <a:r>
              <a:rPr lang="fr-FR" sz="1100" u="sng" noProof="0" dirty="0">
                <a:solidFill>
                  <a:srgbClr val="B20909"/>
                </a:solidFill>
                <a:latin typeface="Arial Narrow" panose="020B0606020202030204" pitchFamily="34" charset="0"/>
              </a:rPr>
              <a:t>intégrité</a:t>
            </a:r>
            <a:r>
              <a:rPr lang="fr-FR" sz="1100" noProof="0" dirty="0">
                <a:latin typeface="Arial Narrow" panose="020B0606020202030204" pitchFamily="34" charset="0"/>
              </a:rPr>
              <a:t> du Parc </a:t>
            </a:r>
          </a:p>
          <a:p>
            <a:pPr marL="171450" indent="-171450">
              <a:buFont typeface="Arial" panose="020B0604020202020204" pitchFamily="34" charset="0"/>
              <a:buChar char="•"/>
            </a:pPr>
            <a:r>
              <a:rPr lang="fr-FR" sz="1100" noProof="0" dirty="0">
                <a:latin typeface="Arial Narrow" panose="020B0606020202030204" pitchFamily="34" charset="0"/>
              </a:rPr>
              <a:t>Faire respecter la </a:t>
            </a:r>
            <a:r>
              <a:rPr lang="fr-FR" sz="1100" u="sng" noProof="0" dirty="0">
                <a:solidFill>
                  <a:srgbClr val="B20909"/>
                </a:solidFill>
                <a:latin typeface="Arial Narrow" panose="020B0606020202030204" pitchFamily="34" charset="0"/>
              </a:rPr>
              <a:t>réglementation</a:t>
            </a:r>
            <a:r>
              <a:rPr lang="fr-FR" sz="1100" noProof="0" dirty="0">
                <a:latin typeface="Arial Narrow" panose="020B0606020202030204" pitchFamily="34" charset="0"/>
              </a:rPr>
              <a:t> dans le Parc </a:t>
            </a:r>
          </a:p>
          <a:p>
            <a:pPr marL="171450" indent="-171450">
              <a:buFont typeface="Arial" panose="020B0604020202020204" pitchFamily="34" charset="0"/>
              <a:buChar char="•"/>
            </a:pPr>
            <a:r>
              <a:rPr lang="fr-FR" sz="1100" noProof="0" dirty="0">
                <a:latin typeface="Arial Narrow" panose="020B0606020202030204" pitchFamily="34" charset="0"/>
              </a:rPr>
              <a:t>Assurer un </a:t>
            </a:r>
            <a:r>
              <a:rPr lang="fr-FR" sz="1100" u="sng" noProof="0" dirty="0">
                <a:solidFill>
                  <a:srgbClr val="B20909"/>
                </a:solidFill>
                <a:latin typeface="Arial Narrow" panose="020B0606020202030204" pitchFamily="34" charset="0"/>
              </a:rPr>
              <a:t>développement socio-économique et culturel des populations des zones périphériques </a:t>
            </a:r>
            <a:r>
              <a:rPr lang="fr-FR" sz="1100" noProof="0" dirty="0">
                <a:latin typeface="Arial Narrow" panose="020B0606020202030204" pitchFamily="34" charset="0"/>
              </a:rPr>
              <a:t>au Parc</a:t>
            </a:r>
            <a:endParaRPr lang="fr-FR" sz="1100" noProof="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7" name="Rectangle 46"/>
          <p:cNvSpPr/>
          <p:nvPr/>
        </p:nvSpPr>
        <p:spPr>
          <a:xfrm>
            <a:off x="5953761" y="2071949"/>
            <a:ext cx="1198198" cy="230832"/>
          </a:xfrm>
          <a:prstGeom prst="rect">
            <a:avLst/>
          </a:prstGeom>
        </p:spPr>
        <p:txBody>
          <a:bodyPr wrap="square">
            <a:spAutoFit/>
          </a:bodyPr>
          <a:lstStyle/>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Cobe de Buffon et Lion</a:t>
            </a:r>
            <a:endParaRPr lang="fr-FR" sz="900" noProof="0" dirty="0">
              <a:latin typeface="Arial Narrow" panose="020B0606020202030204" pitchFamily="34" charset="0"/>
            </a:endParaRPr>
          </a:p>
        </p:txBody>
      </p:sp>
      <p:sp>
        <p:nvSpPr>
          <p:cNvPr id="42" name="Rectangle 41"/>
          <p:cNvSpPr/>
          <p:nvPr/>
        </p:nvSpPr>
        <p:spPr>
          <a:xfrm>
            <a:off x="2514209" y="4345480"/>
            <a:ext cx="1004717" cy="230832"/>
          </a:xfrm>
          <a:prstGeom prst="rect">
            <a:avLst/>
          </a:prstGeom>
        </p:spPr>
        <p:txBody>
          <a:bodyPr wrap="square">
            <a:spAutoFit/>
          </a:bodyPr>
          <a:lstStyle/>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Babouins</a:t>
            </a:r>
            <a:endParaRPr lang="fr-FR" sz="900" noProof="0" dirty="0">
              <a:latin typeface="Arial Narrow" panose="020B0606020202030204" pitchFamily="34" charset="0"/>
            </a:endParaRPr>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18226" t="2810" r="26505" b="12001"/>
          <a:stretch/>
        </p:blipFill>
        <p:spPr>
          <a:xfrm>
            <a:off x="4269583" y="8385846"/>
            <a:ext cx="1559717" cy="1803023"/>
          </a:xfrm>
          <a:prstGeom prst="rect">
            <a:avLst/>
          </a:prstGeom>
        </p:spPr>
      </p:pic>
      <p:sp>
        <p:nvSpPr>
          <p:cNvPr id="49" name="Rectangle 48"/>
          <p:cNvSpPr/>
          <p:nvPr/>
        </p:nvSpPr>
        <p:spPr>
          <a:xfrm>
            <a:off x="2736700" y="8595357"/>
            <a:ext cx="1390124" cy="1576712"/>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0" name="Rectangle 49"/>
          <p:cNvSpPr/>
          <p:nvPr/>
        </p:nvSpPr>
        <p:spPr>
          <a:xfrm>
            <a:off x="499510" y="8023179"/>
            <a:ext cx="6592159"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Rectangle 50"/>
          <p:cNvSpPr/>
          <p:nvPr/>
        </p:nvSpPr>
        <p:spPr>
          <a:xfrm>
            <a:off x="711493" y="7974550"/>
            <a:ext cx="6085672"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Kédougou </a:t>
            </a:r>
            <a:endParaRPr lang="fr-FR" sz="1500" noProof="0" dirty="0">
              <a:latin typeface="Times New Roman" panose="02020603050405020304" pitchFamily="18" charset="0"/>
              <a:ea typeface="Times New Roman" panose="02020603050405020304" pitchFamily="18" charset="0"/>
            </a:endParaRPr>
          </a:p>
        </p:txBody>
      </p:sp>
      <p:sp>
        <p:nvSpPr>
          <p:cNvPr id="52" name="Rectangle 51"/>
          <p:cNvSpPr/>
          <p:nvPr/>
        </p:nvSpPr>
        <p:spPr>
          <a:xfrm>
            <a:off x="431051" y="8711203"/>
            <a:ext cx="2139695" cy="938719"/>
          </a:xfrm>
          <a:prstGeom prst="rect">
            <a:avLst/>
          </a:prstGeom>
        </p:spPr>
        <p:txBody>
          <a:bodyPr wrap="square">
            <a:spAutoFit/>
          </a:bodyPr>
          <a:lstStyle/>
          <a:p>
            <a:pPr algn="just"/>
            <a:r>
              <a:rPr lang="fr-FR" sz="1100" noProof="0" dirty="0">
                <a:latin typeface="Arial Narrow" panose="020B0606020202030204" pitchFamily="34" charset="0"/>
              </a:rPr>
              <a:t>La région de Kédougou est frontalière avec le Mali et la Guinée Conakry, elle est située dans l'extrême Sud-Est du pays. Le chef-lieu régional est la ville de Kédougou.</a:t>
            </a:r>
          </a:p>
        </p:txBody>
      </p:sp>
      <p:sp>
        <p:nvSpPr>
          <p:cNvPr id="53" name="Rectangle 52"/>
          <p:cNvSpPr/>
          <p:nvPr/>
        </p:nvSpPr>
        <p:spPr>
          <a:xfrm>
            <a:off x="499587" y="8387447"/>
            <a:ext cx="1976913"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Rectangle 53"/>
          <p:cNvSpPr/>
          <p:nvPr/>
        </p:nvSpPr>
        <p:spPr>
          <a:xfrm>
            <a:off x="520247" y="8329392"/>
            <a:ext cx="294692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Organisation territoriale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5" name="Rectangle 54"/>
          <p:cNvSpPr/>
          <p:nvPr/>
        </p:nvSpPr>
        <p:spPr>
          <a:xfrm>
            <a:off x="2736698" y="8391826"/>
            <a:ext cx="1390126"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6" name="Rectangle 55"/>
          <p:cNvSpPr/>
          <p:nvPr/>
        </p:nvSpPr>
        <p:spPr>
          <a:xfrm>
            <a:off x="2912511" y="8338004"/>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Géographie </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7" name="Rectangle 56"/>
          <p:cNvSpPr/>
          <p:nvPr/>
        </p:nvSpPr>
        <p:spPr>
          <a:xfrm>
            <a:off x="2777484" y="8612094"/>
            <a:ext cx="3778250" cy="1277273"/>
          </a:xfrm>
          <a:prstGeom prst="rect">
            <a:avLst/>
          </a:prstGeom>
        </p:spPr>
        <p:txBody>
          <a:bodyPr>
            <a:spAutoFit/>
          </a:bodyPr>
          <a:lstStyle/>
          <a:p>
            <a:pPr marL="171450" indent="-171450">
              <a:buFont typeface="Arial" panose="020B0604020202020204" pitchFamily="34" charset="0"/>
              <a:buChar char="•"/>
            </a:pPr>
            <a:r>
              <a:rPr lang="fr-FR" sz="1100" u="sng" noProof="0" dirty="0">
                <a:solidFill>
                  <a:srgbClr val="B20909"/>
                </a:solidFill>
                <a:latin typeface="Arial Narrow" panose="020B0606020202030204" pitchFamily="34" charset="0"/>
              </a:rPr>
              <a:t>Superficie :</a:t>
            </a:r>
          </a:p>
          <a:p>
            <a:pPr marL="171450" indent="-171450">
              <a:buFont typeface="Arial" panose="020B0604020202020204" pitchFamily="34" charset="0"/>
              <a:buChar char="•"/>
            </a:pPr>
            <a:endParaRPr lang="fr-FR" sz="1100" u="sng" noProof="0" dirty="0">
              <a:solidFill>
                <a:srgbClr val="B20909"/>
              </a:solidFill>
              <a:latin typeface="Arial Narrow" panose="020B0606020202030204" pitchFamily="34" charset="0"/>
            </a:endParaRPr>
          </a:p>
          <a:p>
            <a:endParaRPr lang="fr-FR" sz="1100" u="sng" noProof="0" dirty="0">
              <a:solidFill>
                <a:srgbClr val="B20909"/>
              </a:solidFill>
              <a:latin typeface="Arial Narrow" panose="020B0606020202030204" pitchFamily="34" charset="0"/>
            </a:endParaRPr>
          </a:p>
          <a:p>
            <a:pPr marL="171450" indent="-171450">
              <a:buFont typeface="Arial" panose="020B0604020202020204" pitchFamily="34" charset="0"/>
              <a:buChar char="•"/>
            </a:pPr>
            <a:r>
              <a:rPr lang="fr-FR" sz="1100" u="sng" noProof="0" dirty="0">
                <a:solidFill>
                  <a:srgbClr val="B20909"/>
                </a:solidFill>
                <a:latin typeface="Arial Narrow" panose="020B0606020202030204" pitchFamily="34" charset="0"/>
              </a:rPr>
              <a:t>Population :</a:t>
            </a:r>
          </a:p>
          <a:p>
            <a:pPr marL="171450" indent="-171450">
              <a:buFont typeface="Arial" panose="020B0604020202020204" pitchFamily="34" charset="0"/>
              <a:buChar char="•"/>
            </a:pPr>
            <a:endParaRPr lang="fr-FR" sz="1100" u="sng" noProof="0" dirty="0">
              <a:solidFill>
                <a:srgbClr val="B20909"/>
              </a:solidFill>
              <a:latin typeface="Arial Narrow" panose="020B0606020202030204" pitchFamily="34" charset="0"/>
            </a:endParaRPr>
          </a:p>
          <a:p>
            <a:pPr marL="171450" indent="-171450">
              <a:buFont typeface="Arial" panose="020B0604020202020204" pitchFamily="34" charset="0"/>
              <a:buChar char="•"/>
            </a:pPr>
            <a:endParaRPr lang="fr-FR" sz="1100" u="sng" noProof="0" dirty="0">
              <a:solidFill>
                <a:srgbClr val="B20909"/>
              </a:solidFill>
              <a:latin typeface="Arial Narrow" panose="020B0606020202030204" pitchFamily="34" charset="0"/>
            </a:endParaRPr>
          </a:p>
          <a:p>
            <a:pPr marL="171450" indent="-171450">
              <a:buFont typeface="Arial" panose="020B0604020202020204" pitchFamily="34" charset="0"/>
              <a:buChar char="•"/>
            </a:pPr>
            <a:r>
              <a:rPr lang="fr-FR" sz="1100" u="sng" noProof="0" dirty="0">
                <a:solidFill>
                  <a:srgbClr val="B20909"/>
                </a:solidFill>
                <a:latin typeface="Arial Narrow" panose="020B0606020202030204" pitchFamily="34" charset="0"/>
              </a:rPr>
              <a:t>Densité très faible</a:t>
            </a:r>
            <a:endParaRPr lang="fr-FR" sz="1100" noProof="0" dirty="0">
              <a:latin typeface="Arial Narrow" panose="020B0606020202030204" pitchFamily="34" charset="0"/>
            </a:endParaRPr>
          </a:p>
        </p:txBody>
      </p:sp>
      <p:sp>
        <p:nvSpPr>
          <p:cNvPr id="58" name="TextBox 57"/>
          <p:cNvSpPr txBox="1"/>
          <p:nvPr/>
        </p:nvSpPr>
        <p:spPr>
          <a:xfrm>
            <a:off x="2727133" y="8753160"/>
            <a:ext cx="1335622" cy="523220"/>
          </a:xfrm>
          <a:prstGeom prst="rect">
            <a:avLst/>
          </a:prstGeom>
          <a:noFill/>
        </p:spPr>
        <p:txBody>
          <a:bodyPr wrap="non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16 800 km2</a:t>
            </a:r>
          </a:p>
        </p:txBody>
      </p:sp>
      <p:sp>
        <p:nvSpPr>
          <p:cNvPr id="59" name="TextBox 58"/>
          <p:cNvSpPr txBox="1"/>
          <p:nvPr/>
        </p:nvSpPr>
        <p:spPr>
          <a:xfrm>
            <a:off x="2736699" y="9268117"/>
            <a:ext cx="1436612" cy="523220"/>
          </a:xfrm>
          <a:prstGeom prst="rect">
            <a:avLst/>
          </a:prstGeom>
          <a:noFill/>
        </p:spPr>
        <p:txBody>
          <a:bodyPr wrap="none" rtlCol="0">
            <a:spAutoFit/>
          </a:bodyPr>
          <a:lstStyle/>
          <a:p>
            <a:r>
              <a:rPr lang="fr-FR" sz="2800" dirty="0">
                <a:latin typeface="Microsoft Himalaya" panose="01010100010101010101" pitchFamily="2" charset="0"/>
                <a:ea typeface="Microsoft Himalaya" panose="01010100010101010101" pitchFamily="2" charset="0"/>
                <a:cs typeface="Microsoft Himalaya" panose="01010100010101010101" pitchFamily="2" charset="0"/>
              </a:rPr>
              <a:t>245</a:t>
            </a:r>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 230 hab.</a:t>
            </a: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898" y="8395002"/>
            <a:ext cx="1200014" cy="1800021"/>
          </a:xfrm>
          <a:prstGeom prst="rect">
            <a:avLst/>
          </a:prstGeom>
        </p:spPr>
      </p:pic>
      <p:sp>
        <p:nvSpPr>
          <p:cNvPr id="61" name="Rectangle 60"/>
          <p:cNvSpPr/>
          <p:nvPr/>
        </p:nvSpPr>
        <p:spPr>
          <a:xfrm>
            <a:off x="4219142" y="8349484"/>
            <a:ext cx="1202573" cy="3693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Route de Kédougou </a:t>
            </a:r>
          </a:p>
          <a:p>
            <a:r>
              <a:rPr lang="fr-FR" sz="900" noProof="0" dirty="0">
                <a:latin typeface="Arial Narrow" panose="020B0606020202030204" pitchFamily="34" charset="0"/>
                <a:ea typeface="Calibri" panose="020F0502020204030204" pitchFamily="34" charset="0"/>
                <a:cs typeface="Times New Roman" panose="02020603050405020304" pitchFamily="18" charset="0"/>
              </a:rPr>
              <a:t>et cascade de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Dindéfélo</a:t>
            </a:r>
            <a:endParaRPr lang="fr-FR" sz="900" noProof="0" dirty="0">
              <a:latin typeface="Arial Narrow" panose="020B0606020202030204" pitchFamily="34" charset="0"/>
            </a:endParaRPr>
          </a:p>
        </p:txBody>
      </p:sp>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17915" t="12544" b="9254"/>
          <a:stretch/>
        </p:blipFill>
        <p:spPr>
          <a:xfrm>
            <a:off x="2946400" y="419311"/>
            <a:ext cx="1708184" cy="1220538"/>
          </a:xfrm>
          <a:prstGeom prst="rect">
            <a:avLst/>
          </a:prstGeom>
        </p:spPr>
      </p:pic>
      <p:pic>
        <p:nvPicPr>
          <p:cNvPr id="62" name="Picture 61"/>
          <p:cNvPicPr>
            <a:picLocks noChangeAspect="1"/>
          </p:cNvPicPr>
          <p:nvPr/>
        </p:nvPicPr>
        <p:blipFill rotWithShape="1">
          <a:blip r:embed="rId8" cstate="print">
            <a:extLst>
              <a:ext uri="{28A0092B-C50C-407E-A947-70E740481C1C}">
                <a14:useLocalDpi xmlns:a14="http://schemas.microsoft.com/office/drawing/2010/main" val="0"/>
              </a:ext>
            </a:extLst>
          </a:blip>
          <a:srcRect l="9749" t="11365" b="5079"/>
          <a:stretch/>
        </p:blipFill>
        <p:spPr>
          <a:xfrm>
            <a:off x="2946400" y="1779416"/>
            <a:ext cx="1703218" cy="1182651"/>
          </a:xfrm>
          <a:prstGeom prst="rect">
            <a:avLst/>
          </a:prstGeom>
        </p:spPr>
      </p:pic>
      <p:sp>
        <p:nvSpPr>
          <p:cNvPr id="63" name="Rectangle 62"/>
          <p:cNvSpPr/>
          <p:nvPr/>
        </p:nvSpPr>
        <p:spPr>
          <a:xfrm>
            <a:off x="3042586" y="1723983"/>
            <a:ext cx="1198198" cy="230832"/>
          </a:xfrm>
          <a:prstGeom prst="rect">
            <a:avLst/>
          </a:prstGeom>
        </p:spPr>
        <p:txBody>
          <a:bodyPr wrap="square">
            <a:spAutoFit/>
          </a:bodyPr>
          <a:lstStyle/>
          <a:p>
            <a:pPr algn="r"/>
            <a:r>
              <a:rPr lang="fr-FR" sz="900" noProof="0" dirty="0">
                <a:latin typeface="Arial Narrow" panose="020B0606020202030204" pitchFamily="34" charset="0"/>
                <a:ea typeface="Calibri" panose="020F0502020204030204" pitchFamily="34" charset="0"/>
                <a:cs typeface="Times New Roman" panose="02020603050405020304" pitchFamily="18" charset="0"/>
              </a:rPr>
              <a:t>Touristes a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Simenti</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93277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8442" y="6829399"/>
            <a:ext cx="3353226" cy="2514920"/>
          </a:xfrm>
          <a:prstGeom prst="rect">
            <a:avLst/>
          </a:prstGeom>
        </p:spPr>
      </p:pic>
      <p:sp>
        <p:nvSpPr>
          <p:cNvPr id="7" name="Rectangle 6"/>
          <p:cNvSpPr/>
          <p:nvPr/>
        </p:nvSpPr>
        <p:spPr>
          <a:xfrm>
            <a:off x="503089" y="430801"/>
            <a:ext cx="6588579" cy="2800767"/>
          </a:xfrm>
          <a:prstGeom prst="rect">
            <a:avLst/>
          </a:prstGeom>
        </p:spPr>
        <p:txBody>
          <a:bodyPr wrap="square">
            <a:spAutoFit/>
          </a:bodyPr>
          <a:lstStyle/>
          <a:p>
            <a:pPr algn="just"/>
            <a:r>
              <a:rPr lang="fr-FR" sz="1100" noProof="0" dirty="0">
                <a:latin typeface="Arial Narrow" panose="020B0606020202030204" pitchFamily="34" charset="0"/>
              </a:rPr>
              <a:t>Culminant au Sud à 581 m et bordée à l’Ouest par les collines du pays </a:t>
            </a:r>
            <a:r>
              <a:rPr lang="fr-FR" sz="1100" noProof="0" dirty="0" err="1">
                <a:latin typeface="Arial Narrow" panose="020B0606020202030204" pitchFamily="34" charset="0"/>
              </a:rPr>
              <a:t>Bassari</a:t>
            </a:r>
            <a:r>
              <a:rPr lang="fr-FR" sz="1100" noProof="0" dirty="0">
                <a:latin typeface="Arial Narrow" panose="020B0606020202030204" pitchFamily="34" charset="0"/>
              </a:rPr>
              <a:t> et le mont </a:t>
            </a:r>
            <a:r>
              <a:rPr lang="fr-FR" sz="1100" noProof="0" dirty="0" err="1">
                <a:latin typeface="Arial Narrow" panose="020B0606020202030204" pitchFamily="34" charset="0"/>
              </a:rPr>
              <a:t>Assirik</a:t>
            </a:r>
            <a:r>
              <a:rPr lang="fr-FR" sz="1100" noProof="0" dirty="0">
                <a:latin typeface="Arial Narrow" panose="020B0606020202030204" pitchFamily="34" charset="0"/>
              </a:rPr>
              <a:t> qui domine le Parc National du </a:t>
            </a:r>
            <a:r>
              <a:rPr lang="fr-FR" sz="1100" noProof="0" dirty="0" err="1">
                <a:latin typeface="Arial Narrow" panose="020B0606020202030204" pitchFamily="34" charset="0"/>
              </a:rPr>
              <a:t>Niokolo-Koba</a:t>
            </a:r>
            <a:r>
              <a:rPr lang="fr-FR" sz="1100" noProof="0" dirty="0">
                <a:latin typeface="Arial Narrow" panose="020B0606020202030204" pitchFamily="34" charset="0"/>
              </a:rPr>
              <a:t> à 311 m, c'est la région la plus montagneuse du pays.</a:t>
            </a:r>
          </a:p>
          <a:p>
            <a:pPr algn="just"/>
            <a:r>
              <a:rPr lang="fr-FR" sz="1100" noProof="0" dirty="0">
                <a:latin typeface="Arial Narrow" panose="020B0606020202030204" pitchFamily="34" charset="0"/>
              </a:rPr>
              <a:t>Elle est arrosée par le </a:t>
            </a:r>
            <a:r>
              <a:rPr lang="fr-FR" sz="1100" b="1" noProof="0" dirty="0">
                <a:solidFill>
                  <a:srgbClr val="B20909"/>
                </a:solidFill>
                <a:latin typeface="Arial Narrow" panose="020B0606020202030204" pitchFamily="34" charset="0"/>
              </a:rPr>
              <a:t>fleuve Gambie</a:t>
            </a:r>
            <a:r>
              <a:rPr lang="fr-FR" sz="1100" noProof="0" dirty="0">
                <a:latin typeface="Arial Narrow" panose="020B0606020202030204" pitchFamily="34" charset="0"/>
              </a:rPr>
              <a:t>, encore proche de sa source dans le Fouta </a:t>
            </a:r>
            <a:r>
              <a:rPr lang="fr-FR" sz="1100" noProof="0" dirty="0" err="1">
                <a:latin typeface="Arial Narrow" panose="020B0606020202030204" pitchFamily="34" charset="0"/>
              </a:rPr>
              <a:t>Djallon</a:t>
            </a:r>
            <a:r>
              <a:rPr lang="fr-FR" sz="1100" noProof="0" dirty="0">
                <a:latin typeface="Arial Narrow" panose="020B0606020202030204" pitchFamily="34" charset="0"/>
              </a:rPr>
              <a:t> (Guinée Conakry), et ses affluents tels que le </a:t>
            </a:r>
            <a:r>
              <a:rPr lang="fr-FR" sz="1100" noProof="0" dirty="0" err="1">
                <a:latin typeface="Arial Narrow" panose="020B0606020202030204" pitchFamily="34" charset="0"/>
              </a:rPr>
              <a:t>Niokolo-Koba</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Kédougou est la 2</a:t>
            </a:r>
            <a:r>
              <a:rPr lang="fr-FR" sz="1100" baseline="30000" noProof="0" dirty="0">
                <a:latin typeface="Arial Narrow" panose="020B0606020202030204" pitchFamily="34" charset="0"/>
              </a:rPr>
              <a:t>ème</a:t>
            </a:r>
            <a:r>
              <a:rPr lang="fr-FR" sz="1100" noProof="0" dirty="0">
                <a:latin typeface="Arial Narrow" panose="020B0606020202030204" pitchFamily="34" charset="0"/>
              </a:rPr>
              <a:t> plus grande ville du Sud-Est du Sénégal, proche des frontières du Mali et de la Guinée Conakry. </a:t>
            </a:r>
          </a:p>
          <a:p>
            <a:pPr algn="just"/>
            <a:r>
              <a:rPr lang="fr-FR" sz="1100" b="1" noProof="0" dirty="0">
                <a:solidFill>
                  <a:srgbClr val="B20909"/>
                </a:solidFill>
                <a:latin typeface="Arial Narrow" panose="020B0606020202030204" pitchFamily="34" charset="0"/>
              </a:rPr>
              <a:t>Kédougou a été fondée par des Dioula </a:t>
            </a:r>
            <a:r>
              <a:rPr lang="fr-FR" sz="1100" b="1" noProof="0" dirty="0" err="1">
                <a:solidFill>
                  <a:srgbClr val="B20909"/>
                </a:solidFill>
                <a:latin typeface="Arial Narrow" panose="020B0606020202030204" pitchFamily="34" charset="0"/>
              </a:rPr>
              <a:t>Soninkes</a:t>
            </a:r>
            <a:r>
              <a:rPr lang="fr-FR" sz="1100" b="1" noProof="0" dirty="0">
                <a:solidFill>
                  <a:srgbClr val="B20909"/>
                </a:solidFill>
                <a:latin typeface="Arial Narrow" panose="020B0606020202030204" pitchFamily="34" charset="0"/>
              </a:rPr>
              <a:t> venus de Bakel. Son nom peut signifier « le pays de l'homme ».</a:t>
            </a:r>
            <a:r>
              <a:rPr lang="fr-FR" sz="1100" noProof="0" dirty="0">
                <a:latin typeface="Arial Narrow" panose="020B0606020202030204" pitchFamily="34" charset="0"/>
              </a:rPr>
              <a:t> Mais d'autre part l'étymologie est aussi attribuée aux bediks, maitres de la terre qui, pour protéger la ville auraient enfoui (</a:t>
            </a:r>
            <a:r>
              <a:rPr lang="fr-FR" sz="1100" noProof="0" dirty="0" err="1">
                <a:latin typeface="Arial Narrow" panose="020B0606020202030204" pitchFamily="34" charset="0"/>
              </a:rPr>
              <a:t>indugu</a:t>
            </a:r>
            <a:r>
              <a:rPr lang="fr-FR" sz="1100" noProof="0" dirty="0">
                <a:latin typeface="Arial Narrow" panose="020B0606020202030204" pitchFamily="34" charset="0"/>
              </a:rPr>
              <a:t> en </a:t>
            </a:r>
            <a:r>
              <a:rPr lang="fr-FR" sz="1100" noProof="0" dirty="0" err="1">
                <a:latin typeface="Arial Narrow" panose="020B0606020202030204" pitchFamily="34" charset="0"/>
              </a:rPr>
              <a:t>meunik</a:t>
            </a:r>
            <a:r>
              <a:rPr lang="fr-FR" sz="1100" noProof="0" dirty="0">
                <a:latin typeface="Arial Narrow" panose="020B0606020202030204" pitchFamily="34" charset="0"/>
              </a:rPr>
              <a:t>) des gris-gris. C'est de ce mot que vient le nom de la région de Kédougou.</a:t>
            </a:r>
          </a:p>
          <a:p>
            <a:pPr algn="just"/>
            <a:r>
              <a:rPr lang="fr-FR" sz="1100" noProof="0" dirty="0">
                <a:latin typeface="Arial Narrow" panose="020B0606020202030204" pitchFamily="34" charset="0"/>
              </a:rPr>
              <a:t>Le </a:t>
            </a:r>
            <a:r>
              <a:rPr lang="fr-FR" sz="1100" b="1" noProof="0" dirty="0">
                <a:solidFill>
                  <a:srgbClr val="B20909"/>
                </a:solidFill>
                <a:latin typeface="Arial Narrow" panose="020B0606020202030204" pitchFamily="34" charset="0"/>
              </a:rPr>
              <a:t>tata de </a:t>
            </a:r>
            <a:r>
              <a:rPr lang="fr-FR" sz="1100" b="1" noProof="0" dirty="0" err="1">
                <a:solidFill>
                  <a:srgbClr val="B20909"/>
                </a:solidFill>
                <a:latin typeface="Arial Narrow" panose="020B0606020202030204" pitchFamily="34" charset="0"/>
              </a:rPr>
              <a:t>Bademba</a:t>
            </a:r>
            <a:r>
              <a:rPr lang="fr-FR" sz="1100" b="1" noProof="0" dirty="0">
                <a:solidFill>
                  <a:srgbClr val="B20909"/>
                </a:solidFill>
                <a:latin typeface="Arial Narrow" panose="020B0606020202030204" pitchFamily="34" charset="0"/>
              </a:rPr>
              <a:t> </a:t>
            </a:r>
            <a:r>
              <a:rPr lang="fr-FR" sz="1100" noProof="0" dirty="0">
                <a:latin typeface="Arial Narrow" panose="020B0606020202030204" pitchFamily="34" charset="0"/>
              </a:rPr>
              <a:t>caractéristique du pays </a:t>
            </a:r>
            <a:r>
              <a:rPr lang="fr-FR" sz="1100" noProof="0" dirty="0" err="1">
                <a:latin typeface="Arial Narrow" panose="020B0606020202030204" pitchFamily="34" charset="0"/>
              </a:rPr>
              <a:t>tenda</a:t>
            </a:r>
            <a:r>
              <a:rPr lang="fr-FR" sz="1100" noProof="0" dirty="0">
                <a:latin typeface="Arial Narrow" panose="020B0606020202030204" pitchFamily="34" charset="0"/>
              </a:rPr>
              <a:t> est classé par les </a:t>
            </a:r>
            <a:r>
              <a:rPr lang="fr-FR" sz="1100" b="1" noProof="0" dirty="0">
                <a:solidFill>
                  <a:srgbClr val="B20909"/>
                </a:solidFill>
                <a:latin typeface="Arial Narrow" panose="020B0606020202030204" pitchFamily="34" charset="0"/>
              </a:rPr>
              <a:t>Monuments historiques</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Kédougou est aussi célèbre grâce à la </a:t>
            </a:r>
            <a:r>
              <a:rPr lang="fr-FR" sz="1100" b="1" noProof="0" dirty="0">
                <a:solidFill>
                  <a:srgbClr val="B20909"/>
                </a:solidFill>
                <a:latin typeface="Arial Narrow" panose="020B0606020202030204" pitchFamily="34" charset="0"/>
              </a:rPr>
              <a:t>cascade de </a:t>
            </a:r>
            <a:r>
              <a:rPr lang="fr-FR" sz="1100" b="1" noProof="0" dirty="0" err="1">
                <a:solidFill>
                  <a:srgbClr val="B20909"/>
                </a:solidFill>
                <a:latin typeface="Arial Narrow" panose="020B0606020202030204" pitchFamily="34" charset="0"/>
              </a:rPr>
              <a:t>Dindéfélo</a:t>
            </a:r>
            <a:r>
              <a:rPr lang="fr-FR" sz="1100" b="1" noProof="0" dirty="0">
                <a:solidFill>
                  <a:srgbClr val="B20909"/>
                </a:solidFill>
                <a:latin typeface="Arial Narrow" panose="020B0606020202030204" pitchFamily="34" charset="0"/>
              </a:rPr>
              <a:t> </a:t>
            </a:r>
            <a:r>
              <a:rPr lang="fr-FR" sz="1100" noProof="0" dirty="0">
                <a:latin typeface="Arial Narrow" panose="020B0606020202030204" pitchFamily="34" charset="0"/>
              </a:rPr>
              <a:t>de plus de 50 mètres et considérée au Sénégal comme une merveille de la nature. Dans le Fouta </a:t>
            </a:r>
            <a:r>
              <a:rPr lang="fr-FR" sz="1100" noProof="0" dirty="0" err="1">
                <a:latin typeface="Arial Narrow" panose="020B0606020202030204" pitchFamily="34" charset="0"/>
              </a:rPr>
              <a:t>Djalon</a:t>
            </a:r>
            <a:r>
              <a:rPr lang="fr-FR" sz="1100" noProof="0" dirty="0">
                <a:latin typeface="Arial Narrow" panose="020B0606020202030204" pitchFamily="34" charset="0"/>
              </a:rPr>
              <a:t> en Guinée nous en retrouvons de nombreuses. </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endParaRPr lang="fr-FR" sz="600" noProof="0" dirty="0">
              <a:latin typeface="Arial Narrow" panose="020B0606020202030204" pitchFamily="34" charset="0"/>
            </a:endParaRPr>
          </a:p>
          <a:p>
            <a:pPr algn="just"/>
            <a:r>
              <a:rPr lang="fr-FR" sz="1100" noProof="0" dirty="0">
                <a:latin typeface="Arial Narrow" panose="020B0606020202030204" pitchFamily="34" charset="0"/>
              </a:rPr>
              <a:t>Aujourd'hui le tourisme complète les activités traditionnelles (agriculture, extraction de l'or), notamment grâce à la proximité de la cascade de </a:t>
            </a:r>
            <a:r>
              <a:rPr lang="fr-FR" sz="1100" noProof="0" dirty="0" err="1">
                <a:latin typeface="Arial Narrow" panose="020B0606020202030204" pitchFamily="34" charset="0"/>
              </a:rPr>
              <a:t>Dindéfelo</a:t>
            </a:r>
            <a:r>
              <a:rPr lang="fr-FR" sz="1100" noProof="0" dirty="0">
                <a:latin typeface="Arial Narrow" panose="020B0606020202030204" pitchFamily="34" charset="0"/>
              </a:rPr>
              <a:t> et surtout du Parc national du </a:t>
            </a:r>
            <a:r>
              <a:rPr lang="fr-FR" sz="1100" noProof="0" dirty="0" err="1">
                <a:latin typeface="Arial Narrow" panose="020B0606020202030204" pitchFamily="34" charset="0"/>
              </a:rPr>
              <a:t>Niokolo-Koba</a:t>
            </a:r>
            <a:r>
              <a:rPr lang="fr-FR" sz="1100" noProof="0" dirty="0">
                <a:latin typeface="Arial Narrow" panose="020B0606020202030204" pitchFamily="34" charset="0"/>
              </a:rPr>
              <a:t>, que l'on visite souvent au départ de Kédougou.</a:t>
            </a:r>
          </a:p>
        </p:txBody>
      </p:sp>
      <p:sp>
        <p:nvSpPr>
          <p:cNvPr id="41" name="Rectangle 40"/>
          <p:cNvSpPr/>
          <p:nvPr/>
        </p:nvSpPr>
        <p:spPr>
          <a:xfrm>
            <a:off x="503089" y="2491542"/>
            <a:ext cx="841523"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489886" y="2437720"/>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Economie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499511" y="3445274"/>
            <a:ext cx="3078067" cy="646331"/>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Rectangle 29"/>
          <p:cNvSpPr/>
          <p:nvPr/>
        </p:nvSpPr>
        <p:spPr>
          <a:xfrm>
            <a:off x="968549" y="3425254"/>
            <a:ext cx="2609030" cy="646331"/>
          </a:xfrm>
          <a:prstGeom prst="rect">
            <a:avLst/>
          </a:prstGeom>
        </p:spPr>
        <p:txBody>
          <a:bodyPr wrap="square">
            <a:spAutoFit/>
          </a:bodyPr>
          <a:lstStyle/>
          <a:p>
            <a:pPr>
              <a:spcAft>
                <a:spcPts val="0"/>
              </a:spcAft>
            </a:pPr>
            <a:r>
              <a:rPr lang="fr-FR" b="1" noProof="0" dirty="0">
                <a:latin typeface="Arial Narrow" panose="020B0606020202030204" pitchFamily="34" charset="0"/>
                <a:ea typeface="Lucida Sans Unicode" panose="020B0602030504020204" pitchFamily="34" charset="0"/>
                <a:cs typeface="Times New Roman" panose="02020603050405020304" pitchFamily="18" charset="0"/>
              </a:rPr>
              <a:t>La Casamance – </a:t>
            </a:r>
          </a:p>
          <a:p>
            <a:pPr>
              <a:spcAft>
                <a:spcPts val="0"/>
              </a:spcAft>
            </a:pPr>
            <a:r>
              <a:rPr lang="fr-FR" b="1" noProof="0" dirty="0">
                <a:latin typeface="Arial Narrow" panose="020B0606020202030204" pitchFamily="34" charset="0"/>
                <a:ea typeface="Lucida Sans Unicode" panose="020B0602030504020204" pitchFamily="34" charset="0"/>
                <a:cs typeface="Times New Roman" panose="02020603050405020304" pitchFamily="18" charset="0"/>
              </a:rPr>
              <a:t>La région de Ziguinchor</a:t>
            </a:r>
            <a:endParaRPr lang="fr-FR" sz="12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31" name="TextBox 30"/>
          <p:cNvSpPr txBox="1"/>
          <p:nvPr/>
        </p:nvSpPr>
        <p:spPr>
          <a:xfrm>
            <a:off x="586449" y="3076072"/>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7</a:t>
            </a:r>
          </a:p>
        </p:txBody>
      </p:sp>
      <p:sp>
        <p:nvSpPr>
          <p:cNvPr id="37" name="Rectangle 36"/>
          <p:cNvSpPr/>
          <p:nvPr/>
        </p:nvSpPr>
        <p:spPr>
          <a:xfrm>
            <a:off x="3738442" y="3444701"/>
            <a:ext cx="3353225" cy="3228868"/>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p:cNvSpPr/>
          <p:nvPr/>
        </p:nvSpPr>
        <p:spPr>
          <a:xfrm>
            <a:off x="3772313" y="3470256"/>
            <a:ext cx="3244137" cy="3139321"/>
          </a:xfrm>
          <a:prstGeom prst="rect">
            <a:avLst/>
          </a:prstGeom>
        </p:spPr>
        <p:txBody>
          <a:bodyPr wrap="square">
            <a:spAutoFit/>
          </a:bodyPr>
          <a:lstStyle/>
          <a:p>
            <a:pPr algn="just"/>
            <a:r>
              <a:rPr lang="fr-FR" sz="1100" noProof="0" dirty="0">
                <a:latin typeface="Arial Narrow" panose="020B0606020202030204" pitchFamily="34" charset="0"/>
              </a:rPr>
              <a:t>La région de Ziguinchor est l'une des 14 régions administratives du Sénégal. Frontalière avec la Gambie au Nord et la Guinée-Bissau au Sud, elle forme la partie occidentale de la Casamance, connue sous le nom de Basse Casamance.</a:t>
            </a:r>
          </a:p>
          <a:p>
            <a:pPr algn="just"/>
            <a:r>
              <a:rPr lang="fr-FR" sz="1100" noProof="0" dirty="0">
                <a:latin typeface="Arial Narrow" panose="020B0606020202030204" pitchFamily="34" charset="0"/>
              </a:rPr>
              <a:t>Sans doute chassés par les Mandingues de l’empire du Mali durant leur conquête de l’Ouest, au XIVème siècle, les Diola fondent des royaumes le long du fleuve Gambie avant d’aborder la Casamance rendue difficile d’accès par ses marécages et sa faune dangereuse. La structuration de la société Diola en Casamance commença au XVème siècle.</a:t>
            </a:r>
          </a:p>
          <a:p>
            <a:pPr algn="just"/>
            <a:r>
              <a:rPr lang="fr-FR" sz="1100" b="1" noProof="0" dirty="0">
                <a:solidFill>
                  <a:srgbClr val="B20909"/>
                </a:solidFill>
                <a:latin typeface="Arial Narrow" panose="020B0606020202030204" pitchFamily="34" charset="0"/>
              </a:rPr>
              <a:t>La ville de Ziguinchor a été fondée à côté des villages </a:t>
            </a:r>
            <a:r>
              <a:rPr lang="fr-FR" sz="1100" b="1" noProof="0" dirty="0" err="1">
                <a:solidFill>
                  <a:srgbClr val="B20909"/>
                </a:solidFill>
                <a:latin typeface="Arial Narrow" panose="020B0606020202030204" pitchFamily="34" charset="0"/>
              </a:rPr>
              <a:t>Baïnouks</a:t>
            </a:r>
            <a:r>
              <a:rPr lang="fr-FR" sz="1100" b="1" noProof="0" dirty="0">
                <a:solidFill>
                  <a:srgbClr val="B20909"/>
                </a:solidFill>
                <a:latin typeface="Arial Narrow" panose="020B0606020202030204" pitchFamily="34" charset="0"/>
              </a:rPr>
              <a:t> et Diolas environnants en 1645 par les Portugais avant d'être cédée le 22 avril 1886 à la France qui en fit un important comptoir commercial</a:t>
            </a:r>
            <a:r>
              <a:rPr lang="fr-FR" sz="1100" noProof="0" dirty="0">
                <a:latin typeface="Arial Narrow" panose="020B0606020202030204" pitchFamily="34" charset="0"/>
              </a:rPr>
              <a:t>. Elle devint prospère entre autres grâce au commerce de l'arachide. </a:t>
            </a:r>
          </a:p>
          <a:p>
            <a:pPr algn="just"/>
            <a:r>
              <a:rPr lang="fr-FR" sz="1100" noProof="0" dirty="0">
                <a:latin typeface="Arial Narrow" panose="020B0606020202030204" pitchFamily="34" charset="0"/>
              </a:rPr>
              <a:t>La région entretient des liens historiques et culturels forts avec la Guinée Bissau toute proche. </a:t>
            </a:r>
          </a:p>
        </p:txBody>
      </p:sp>
      <p:sp>
        <p:nvSpPr>
          <p:cNvPr id="38" name="Rectangle 37"/>
          <p:cNvSpPr/>
          <p:nvPr/>
        </p:nvSpPr>
        <p:spPr>
          <a:xfrm>
            <a:off x="512714" y="4258023"/>
            <a:ext cx="159866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3" name="Rectangle 42"/>
          <p:cNvSpPr/>
          <p:nvPr/>
        </p:nvSpPr>
        <p:spPr>
          <a:xfrm>
            <a:off x="499511" y="4204201"/>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Géographie et climat</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71993" y="4486986"/>
            <a:ext cx="3105584" cy="5001369"/>
          </a:xfrm>
          <a:prstGeom prst="rect">
            <a:avLst/>
          </a:prstGeom>
        </p:spPr>
        <p:txBody>
          <a:bodyPr wrap="square">
            <a:spAutoFit/>
          </a:bodyPr>
          <a:lstStyle/>
          <a:p>
            <a:pPr algn="just"/>
            <a:r>
              <a:rPr lang="fr-FR" sz="1100" noProof="0" dirty="0">
                <a:latin typeface="Arial Narrow" panose="020B0606020202030204" pitchFamily="34" charset="0"/>
              </a:rPr>
              <a:t>C’est une </a:t>
            </a:r>
            <a:r>
              <a:rPr lang="fr-FR" sz="1100" b="1" noProof="0" dirty="0">
                <a:solidFill>
                  <a:srgbClr val="B20909"/>
                </a:solidFill>
                <a:latin typeface="Arial Narrow" panose="020B0606020202030204" pitchFamily="34" charset="0"/>
              </a:rPr>
              <a:t>région chaude et humide</a:t>
            </a:r>
            <a:r>
              <a:rPr lang="fr-FR" sz="1100" noProof="0" dirty="0">
                <a:latin typeface="Arial Narrow" panose="020B0606020202030204" pitchFamily="34" charset="0"/>
              </a:rPr>
              <a:t>, qui peut recevoir en moyenne 1200 mm de pluie par an. Elle couvre une superficie de 7339 km2 qui en fait l'une des régions les moins étendues du Sénégal. Elle est limitée à l'Est par la Région de Sédhiou, à l'Ouest par l'Océan Atlantique sur 86 km de côte, au Nord par la République Gambie et au Sud par la Guinée Bissau.</a:t>
            </a:r>
          </a:p>
          <a:p>
            <a:pPr algn="just"/>
            <a:r>
              <a:rPr lang="fr-FR" sz="1100" noProof="0" dirty="0">
                <a:latin typeface="Arial Narrow" panose="020B0606020202030204" pitchFamily="34" charset="0"/>
              </a:rPr>
              <a:t>Le </a:t>
            </a:r>
            <a:r>
              <a:rPr lang="fr-FR" sz="1100" b="1" noProof="0" dirty="0">
                <a:solidFill>
                  <a:srgbClr val="B20909"/>
                </a:solidFill>
                <a:latin typeface="Arial Narrow" panose="020B0606020202030204" pitchFamily="34" charset="0"/>
              </a:rPr>
              <a:t>climat de type tropical-</a:t>
            </a:r>
            <a:r>
              <a:rPr lang="fr-FR" sz="1100" b="1" noProof="0" dirty="0" err="1">
                <a:solidFill>
                  <a:srgbClr val="B20909"/>
                </a:solidFill>
                <a:latin typeface="Arial Narrow" panose="020B0606020202030204" pitchFamily="34" charset="0"/>
              </a:rPr>
              <a:t>subguinéen</a:t>
            </a:r>
            <a:r>
              <a:rPr lang="fr-FR" sz="1100" noProof="0" dirty="0">
                <a:latin typeface="Arial Narrow" panose="020B0606020202030204" pitchFamily="34" charset="0"/>
              </a:rPr>
              <a:t> se caractérise par une </a:t>
            </a:r>
            <a:r>
              <a:rPr lang="fr-FR" sz="1100" b="1" noProof="0" dirty="0">
                <a:solidFill>
                  <a:srgbClr val="B20909"/>
                </a:solidFill>
                <a:latin typeface="Arial Narrow" panose="020B0606020202030204" pitchFamily="34" charset="0"/>
              </a:rPr>
              <a:t>longue saison sèche d'octobre à mai </a:t>
            </a:r>
            <a:r>
              <a:rPr lang="fr-FR" sz="1100" noProof="0" dirty="0">
                <a:latin typeface="Arial Narrow" panose="020B0606020202030204" pitchFamily="34" charset="0"/>
              </a:rPr>
              <a:t>et un </a:t>
            </a:r>
            <a:r>
              <a:rPr lang="fr-FR" sz="1100" b="1" noProof="0" dirty="0">
                <a:solidFill>
                  <a:srgbClr val="B20909"/>
                </a:solidFill>
                <a:latin typeface="Arial Narrow" panose="020B0606020202030204" pitchFamily="34" charset="0"/>
              </a:rPr>
              <a:t>hivernage sur quatre mois et demi</a:t>
            </a:r>
            <a:r>
              <a:rPr lang="fr-FR" sz="1100" noProof="0" dirty="0">
                <a:latin typeface="Arial Narrow" panose="020B0606020202030204" pitchFamily="34" charset="0"/>
              </a:rPr>
              <a:t>. En 2009, il a plu environ 1300 millimètres à Ziguinchor, en 74 jours de pluie. </a:t>
            </a:r>
            <a:r>
              <a:rPr lang="fr-FR" sz="1100" b="1" noProof="0" dirty="0">
                <a:solidFill>
                  <a:srgbClr val="B20909"/>
                </a:solidFill>
                <a:latin typeface="Arial Narrow" panose="020B0606020202030204" pitchFamily="34" charset="0"/>
              </a:rPr>
              <a:t>La moyenne annuelle des températures se situe à environ 27°C </a:t>
            </a:r>
            <a:r>
              <a:rPr lang="fr-FR" sz="1100" noProof="0" dirty="0">
                <a:latin typeface="Arial Narrow" panose="020B0606020202030204" pitchFamily="34" charset="0"/>
              </a:rPr>
              <a:t>avec une amplitude thermique de 22°C (avril : 37° – janvier : 20°). </a:t>
            </a:r>
          </a:p>
          <a:p>
            <a:pPr algn="just"/>
            <a:endParaRPr lang="fr-FR" sz="1100" noProof="0" dirty="0">
              <a:latin typeface="Arial Narrow" panose="020B0606020202030204" pitchFamily="34" charset="0"/>
            </a:endParaRPr>
          </a:p>
          <a:p>
            <a:pPr algn="just"/>
            <a:r>
              <a:rPr lang="fr-FR" sz="1100" b="1" noProof="0" dirty="0">
                <a:solidFill>
                  <a:srgbClr val="B20909"/>
                </a:solidFill>
                <a:latin typeface="Arial Narrow" panose="020B0606020202030204" pitchFamily="34" charset="0"/>
              </a:rPr>
              <a:t>On y distingue 3 zones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La zone Nord :</a:t>
            </a:r>
            <a:r>
              <a:rPr lang="fr-FR" sz="1100" noProof="0" dirty="0">
                <a:latin typeface="Arial Narrow" panose="020B0606020202030204" pitchFamily="34" charset="0"/>
              </a:rPr>
              <a:t> Correspond à une partie du département de Bignona : c’est la zone la moins arrosée avec un climat soudano – guinéen.</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La zone Ouest :</a:t>
            </a:r>
            <a:r>
              <a:rPr lang="fr-FR" sz="1100" noProof="0" dirty="0">
                <a:latin typeface="Arial Narrow" panose="020B0606020202030204" pitchFamily="34" charset="0"/>
              </a:rPr>
              <a:t> Regroupe une autre partie du département de Bignona et tout le département d’Oussouye : elle est bien arrosée et les sols hydromorphes favorisent une végétation de mangrove.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La zone Sud–Ouest :</a:t>
            </a:r>
            <a:r>
              <a:rPr lang="fr-FR" sz="1100" noProof="0" dirty="0">
                <a:latin typeface="Arial Narrow" panose="020B0606020202030204" pitchFamily="34" charset="0"/>
              </a:rPr>
              <a:t> Correspond au département de Ziguinchor, connaît des précipitations très abondantes. On y trouve une forêt avec des espèces très variées, des fromagers et une multitude d’arbres fruitiers.</a:t>
            </a:r>
          </a:p>
        </p:txBody>
      </p:sp>
      <p:sp>
        <p:nvSpPr>
          <p:cNvPr id="46" name="Rectangle 45"/>
          <p:cNvSpPr/>
          <p:nvPr/>
        </p:nvSpPr>
        <p:spPr>
          <a:xfrm>
            <a:off x="512713" y="9627375"/>
            <a:ext cx="5214987"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7" name="Rectangle 46"/>
          <p:cNvSpPr/>
          <p:nvPr/>
        </p:nvSpPr>
        <p:spPr>
          <a:xfrm>
            <a:off x="499510" y="9573553"/>
            <a:ext cx="5736189"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Politique, administration, religion et organisation sociale en Casamance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434577" y="9862750"/>
            <a:ext cx="4503954" cy="287002"/>
          </a:xfrm>
          <a:prstGeom prst="rect">
            <a:avLst/>
          </a:prstGeom>
        </p:spPr>
        <p:txBody>
          <a:bodyPr wrap="square">
            <a:spAutoFit/>
          </a:bodyPr>
          <a:lstStyle/>
          <a:p>
            <a:pPr>
              <a:lnSpc>
                <a:spcPct val="115000"/>
              </a:lnSpc>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Sur le plan administratif, la région de Ziguinchor est constituée des entités suivantes :</a:t>
            </a:r>
            <a:endParaRPr lang="fr-FR" sz="11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15</a:t>
            </a:fld>
            <a:endParaRPr lang="fr-FR" sz="1600" noProof="0" dirty="0"/>
          </a:p>
        </p:txBody>
      </p:sp>
      <p:sp>
        <p:nvSpPr>
          <p:cNvPr id="19" name="Rectangle 18"/>
          <p:cNvSpPr/>
          <p:nvPr/>
        </p:nvSpPr>
        <p:spPr>
          <a:xfrm>
            <a:off x="3720171" y="6809039"/>
            <a:ext cx="1300356"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Pirogues de pêche </a:t>
            </a:r>
            <a:r>
              <a:rPr lang="fr-FR" sz="900" noProof="0" dirty="0">
                <a:latin typeface="Arial Narrow" panose="020B0606020202030204" pitchFamily="34" charset="0"/>
              </a:rPr>
              <a:t>à</a:t>
            </a:r>
            <a:r>
              <a:rPr lang="fr-FR" sz="900" noProof="0" dirty="0">
                <a:latin typeface="Arial Narrow" panose="020B0606020202030204" pitchFamily="34" charset="0"/>
                <a:ea typeface="Calibri" panose="020F0502020204030204" pitchFamily="34" charset="0"/>
                <a:cs typeface="Times New Roman" panose="02020603050405020304" pitchFamily="18" charset="0"/>
              </a:rPr>
              <a:t> filets </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101538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6851" y="2385363"/>
            <a:ext cx="3695106" cy="1708160"/>
          </a:xfrm>
          <a:prstGeom prst="rect">
            <a:avLst/>
          </a:prstGeom>
        </p:spPr>
        <p:txBody>
          <a:bodyPr wrap="square">
            <a:spAutoFit/>
          </a:bodyPr>
          <a:lstStyle/>
          <a:p>
            <a:pPr algn="just"/>
            <a:r>
              <a:rPr lang="fr-FR" sz="1100" noProof="0" dirty="0">
                <a:latin typeface="Arial Narrow" panose="020B0606020202030204" pitchFamily="34" charset="0"/>
              </a:rPr>
              <a:t>Sur le plan démographique, la Région de Ziguinchor se caractérise par une </a:t>
            </a:r>
            <a:r>
              <a:rPr lang="fr-FR" sz="1100" b="1" noProof="0" dirty="0">
                <a:solidFill>
                  <a:srgbClr val="B20909"/>
                </a:solidFill>
                <a:latin typeface="Arial Narrow" panose="020B0606020202030204" pitchFamily="34" charset="0"/>
              </a:rPr>
              <a:t>grande diversité d’ethnies </a:t>
            </a:r>
            <a:r>
              <a:rPr lang="fr-FR" sz="1100" noProof="0" dirty="0">
                <a:latin typeface="Arial Narrow" panose="020B0606020202030204" pitchFamily="34" charset="0"/>
              </a:rPr>
              <a:t>qui y vivent de façon harmonieuse :</a:t>
            </a:r>
          </a:p>
          <a:p>
            <a:pPr marL="171450" indent="-171450" algn="just">
              <a:buFont typeface="Arial" panose="020B0604020202020204" pitchFamily="34" charset="0"/>
              <a:buChar char="•"/>
            </a:pPr>
            <a:r>
              <a:rPr lang="fr-FR" sz="1100" noProof="0" dirty="0">
                <a:latin typeface="Arial Narrow" panose="020B0606020202030204" pitchFamily="34" charset="0"/>
              </a:rPr>
              <a:t>Diola (61%)</a:t>
            </a:r>
          </a:p>
          <a:p>
            <a:pPr marL="171450" indent="-171450" algn="just">
              <a:buFont typeface="Arial" panose="020B0604020202020204" pitchFamily="34" charset="0"/>
              <a:buChar char="•"/>
            </a:pPr>
            <a:r>
              <a:rPr lang="fr-FR" sz="1100" noProof="0" dirty="0">
                <a:latin typeface="Arial Narrow" panose="020B0606020202030204" pitchFamily="34" charset="0"/>
              </a:rPr>
              <a:t>Mandingue (9%)</a:t>
            </a:r>
          </a:p>
          <a:p>
            <a:pPr marL="171450" indent="-171450" algn="just">
              <a:buFont typeface="Arial" panose="020B0604020202020204" pitchFamily="34" charset="0"/>
              <a:buChar char="•"/>
            </a:pPr>
            <a:r>
              <a:rPr lang="fr-FR" sz="1100" noProof="0" dirty="0" err="1">
                <a:latin typeface="Arial Narrow" panose="020B0606020202030204" pitchFamily="34" charset="0"/>
              </a:rPr>
              <a:t>Poular</a:t>
            </a:r>
            <a:r>
              <a:rPr lang="fr-FR" sz="1100" noProof="0" dirty="0">
                <a:latin typeface="Arial Narrow" panose="020B0606020202030204" pitchFamily="34" charset="0"/>
              </a:rPr>
              <a:t> (9%)</a:t>
            </a:r>
          </a:p>
          <a:p>
            <a:pPr marL="171450" indent="-171450" algn="just">
              <a:buFont typeface="Arial" panose="020B0604020202020204" pitchFamily="34" charset="0"/>
              <a:buChar char="•"/>
            </a:pPr>
            <a:r>
              <a:rPr lang="fr-FR" sz="1100" noProof="0" dirty="0">
                <a:latin typeface="Arial Narrow" panose="020B0606020202030204" pitchFamily="34" charset="0"/>
              </a:rPr>
              <a:t>Ouolofs (5%) </a:t>
            </a:r>
          </a:p>
          <a:p>
            <a:pPr algn="just"/>
            <a:endParaRPr lang="fr-FR" sz="600" noProof="0" dirty="0">
              <a:latin typeface="Arial Narrow" panose="020B0606020202030204" pitchFamily="34" charset="0"/>
            </a:endParaRPr>
          </a:p>
          <a:p>
            <a:pPr algn="just"/>
            <a:r>
              <a:rPr lang="fr-FR" sz="1100" noProof="0" dirty="0">
                <a:latin typeface="Arial Narrow" panose="020B0606020202030204" pitchFamily="34" charset="0"/>
              </a:rPr>
              <a:t>Ce constat a fait dire au Premier Président de la République du Sénégal, Léopold Sédar SENGHOR, que :</a:t>
            </a:r>
          </a:p>
        </p:txBody>
      </p:sp>
      <p:sp>
        <p:nvSpPr>
          <p:cNvPr id="41" name="Rectangle 40"/>
          <p:cNvSpPr/>
          <p:nvPr/>
        </p:nvSpPr>
        <p:spPr>
          <a:xfrm>
            <a:off x="503089" y="7309288"/>
            <a:ext cx="841523"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489886" y="7255466"/>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Economie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23309" y="1993093"/>
            <a:ext cx="4588956" cy="307777"/>
          </a:xfrm>
          <a:prstGeom prst="rect">
            <a:avLst/>
          </a:prstGeom>
        </p:spPr>
        <p:txBody>
          <a:bodyPr wrap="square">
            <a:spAutoFit/>
          </a:bodyPr>
          <a:lstStyle/>
          <a:p>
            <a:r>
              <a:rPr lang="fr-FR" sz="1400" u="sng" noProof="0" dirty="0">
                <a:latin typeface="Microsoft Himalaya" panose="01010100010101010101" pitchFamily="2" charset="0"/>
                <a:ea typeface="Microsoft Himalaya" panose="01010100010101010101" pitchFamily="2" charset="0"/>
                <a:cs typeface="Microsoft Himalaya" panose="01010100010101010101" pitchFamily="2" charset="0"/>
              </a:rPr>
              <a:t>Source : Service Régional de la Prévision et de la Statistique, dans le PRDI 2011-2015</a:t>
            </a:r>
          </a:p>
        </p:txBody>
      </p:sp>
      <p:graphicFrame>
        <p:nvGraphicFramePr>
          <p:cNvPr id="5" name="Table 4"/>
          <p:cNvGraphicFramePr>
            <a:graphicFrameLocks noGrp="1"/>
          </p:cNvGraphicFramePr>
          <p:nvPr>
            <p:extLst>
              <p:ext uri="{D42A27DB-BD31-4B8C-83A1-F6EECF244321}">
                <p14:modId xmlns:p14="http://schemas.microsoft.com/office/powerpoint/2010/main" val="1829340241"/>
              </p:ext>
            </p:extLst>
          </p:nvPr>
        </p:nvGraphicFramePr>
        <p:xfrm>
          <a:off x="493160" y="417181"/>
          <a:ext cx="6592157" cy="1577606"/>
        </p:xfrm>
        <a:graphic>
          <a:graphicData uri="http://schemas.openxmlformats.org/drawingml/2006/table">
            <a:tbl>
              <a:tblPr firstRow="1" firstCol="1" bandRow="1">
                <a:tableStyleId>{5C22544A-7EE6-4342-B048-85BDC9FD1C3A}</a:tableStyleId>
              </a:tblPr>
              <a:tblGrid>
                <a:gridCol w="981527">
                  <a:extLst>
                    <a:ext uri="{9D8B030D-6E8A-4147-A177-3AD203B41FA5}">
                      <a16:colId xmlns:a16="http://schemas.microsoft.com/office/drawing/2014/main" val="2081370934"/>
                    </a:ext>
                  </a:extLst>
                </a:gridCol>
                <a:gridCol w="2454805">
                  <a:extLst>
                    <a:ext uri="{9D8B030D-6E8A-4147-A177-3AD203B41FA5}">
                      <a16:colId xmlns:a16="http://schemas.microsoft.com/office/drawing/2014/main" val="1925161022"/>
                    </a:ext>
                  </a:extLst>
                </a:gridCol>
                <a:gridCol w="2454805">
                  <a:extLst>
                    <a:ext uri="{9D8B030D-6E8A-4147-A177-3AD203B41FA5}">
                      <a16:colId xmlns:a16="http://schemas.microsoft.com/office/drawing/2014/main" val="4051773722"/>
                    </a:ext>
                  </a:extLst>
                </a:gridCol>
                <a:gridCol w="701020">
                  <a:extLst>
                    <a:ext uri="{9D8B030D-6E8A-4147-A177-3AD203B41FA5}">
                      <a16:colId xmlns:a16="http://schemas.microsoft.com/office/drawing/2014/main" val="2359636998"/>
                    </a:ext>
                  </a:extLst>
                </a:gridCol>
              </a:tblGrid>
              <a:tr h="295831">
                <a:tc>
                  <a:txBody>
                    <a:bodyPr/>
                    <a:lstStyle/>
                    <a:p>
                      <a:pPr algn="ctr">
                        <a:spcAft>
                          <a:spcPts val="0"/>
                        </a:spcAft>
                      </a:pPr>
                      <a:r>
                        <a:rPr lang="fr-FR" sz="900" noProof="0" dirty="0">
                          <a:effectLst/>
                        </a:rPr>
                        <a:t>Départements</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0909"/>
                    </a:solidFill>
                  </a:tcPr>
                </a:tc>
                <a:tc>
                  <a:txBody>
                    <a:bodyPr/>
                    <a:lstStyle/>
                    <a:p>
                      <a:pPr algn="ctr">
                        <a:spcAft>
                          <a:spcPts val="0"/>
                        </a:spcAft>
                      </a:pPr>
                      <a:r>
                        <a:rPr lang="fr-FR" sz="900" noProof="0" dirty="0">
                          <a:effectLst/>
                        </a:rPr>
                        <a:t>Arrondissements</a:t>
                      </a: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0909"/>
                    </a:solidFill>
                  </a:tcPr>
                </a:tc>
                <a:tc>
                  <a:txBody>
                    <a:bodyPr/>
                    <a:lstStyle/>
                    <a:p>
                      <a:pPr algn="ctr">
                        <a:spcAft>
                          <a:spcPts val="0"/>
                        </a:spcAft>
                      </a:pPr>
                      <a:r>
                        <a:rPr lang="fr-FR" sz="900" noProof="0" dirty="0">
                          <a:effectLst/>
                        </a:rPr>
                        <a:t>Communautés Rurales</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0909"/>
                    </a:solidFill>
                  </a:tcPr>
                </a:tc>
                <a:tc>
                  <a:txBody>
                    <a:bodyPr/>
                    <a:lstStyle/>
                    <a:p>
                      <a:pPr algn="ctr">
                        <a:spcAft>
                          <a:spcPts val="0"/>
                        </a:spcAft>
                      </a:pPr>
                      <a:r>
                        <a:rPr lang="fr-FR" sz="900" noProof="0" dirty="0">
                          <a:effectLst/>
                        </a:rPr>
                        <a:t>Communes</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0909"/>
                    </a:solidFill>
                  </a:tcPr>
                </a:tc>
                <a:extLst>
                  <a:ext uri="{0D108BD9-81ED-4DB2-BD59-A6C34878D82A}">
                    <a16:rowId xmlns:a16="http://schemas.microsoft.com/office/drawing/2014/main" val="1639343378"/>
                  </a:ext>
                </a:extLst>
              </a:tr>
              <a:tr h="140951">
                <a:tc rowSpan="4">
                  <a:txBody>
                    <a:bodyPr/>
                    <a:lstStyle/>
                    <a:p>
                      <a:pPr algn="ctr">
                        <a:spcAft>
                          <a:spcPts val="0"/>
                        </a:spcAft>
                      </a:pPr>
                      <a:r>
                        <a:rPr lang="fr-FR" sz="900" noProof="0" dirty="0">
                          <a:effectLst/>
                        </a:rPr>
                        <a:t>Bignona</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740A"/>
                    </a:solidFill>
                  </a:tcPr>
                </a:tc>
                <a:tc>
                  <a:txBody>
                    <a:bodyPr/>
                    <a:lstStyle/>
                    <a:p>
                      <a:pPr>
                        <a:spcAft>
                          <a:spcPts val="0"/>
                        </a:spcAft>
                      </a:pPr>
                      <a:r>
                        <a:rPr lang="fr-FR" sz="900" noProof="0" dirty="0" err="1">
                          <a:effectLst/>
                        </a:rPr>
                        <a:t>Kataba</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Kataba</a:t>
                      </a:r>
                      <a:r>
                        <a:rPr lang="fr-FR" sz="900" noProof="0" dirty="0">
                          <a:effectLst/>
                        </a:rPr>
                        <a:t> – </a:t>
                      </a:r>
                      <a:r>
                        <a:rPr lang="fr-FR" sz="900" noProof="0" dirty="0" err="1">
                          <a:effectLst/>
                        </a:rPr>
                        <a:t>Djinaky</a:t>
                      </a:r>
                      <a:r>
                        <a:rPr lang="fr-FR" sz="900" noProof="0" dirty="0">
                          <a:effectLst/>
                        </a:rPr>
                        <a:t> – </a:t>
                      </a:r>
                      <a:r>
                        <a:rPr lang="fr-FR" sz="900" noProof="0" dirty="0" err="1">
                          <a:effectLst/>
                        </a:rPr>
                        <a:t>Kafountine</a:t>
                      </a:r>
                      <a:r>
                        <a:rPr lang="fr-FR" sz="900" noProof="0" dirty="0">
                          <a:effectLst/>
                        </a:rPr>
                        <a:t>        </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rowSpan="4">
                  <a:txBody>
                    <a:bodyPr/>
                    <a:lstStyle/>
                    <a:p>
                      <a:pPr>
                        <a:spcAft>
                          <a:spcPts val="0"/>
                        </a:spcAft>
                      </a:pPr>
                      <a:r>
                        <a:rPr lang="fr-FR" sz="900" noProof="0" dirty="0">
                          <a:effectLst/>
                        </a:rPr>
                        <a:t>Bignona</a:t>
                      </a:r>
                      <a:endParaRPr lang="fr-FR" sz="800" noProof="0" dirty="0">
                        <a:effectLst/>
                      </a:endParaRPr>
                    </a:p>
                    <a:p>
                      <a:pPr>
                        <a:spcAft>
                          <a:spcPts val="0"/>
                        </a:spcAft>
                      </a:pPr>
                      <a:r>
                        <a:rPr lang="fr-FR" sz="900" noProof="0" dirty="0" err="1">
                          <a:effectLst/>
                        </a:rPr>
                        <a:t>Thionk</a:t>
                      </a:r>
                      <a:r>
                        <a:rPr lang="fr-FR" sz="900" noProof="0" dirty="0">
                          <a:effectLst/>
                        </a:rPr>
                        <a:t> </a:t>
                      </a:r>
                    </a:p>
                    <a:p>
                      <a:pPr>
                        <a:spcAft>
                          <a:spcPts val="0"/>
                        </a:spcAft>
                      </a:pPr>
                      <a:r>
                        <a:rPr lang="fr-FR" sz="900" noProof="0" dirty="0" err="1">
                          <a:effectLst/>
                        </a:rPr>
                        <a:t>Essyl</a:t>
                      </a:r>
                      <a:endParaRPr lang="fr-FR" sz="800" noProof="0" dirty="0">
                        <a:effectLst/>
                      </a:endParaRPr>
                    </a:p>
                    <a:p>
                      <a:pPr>
                        <a:spcAft>
                          <a:spcPts val="0"/>
                        </a:spcAft>
                      </a:pPr>
                      <a:r>
                        <a:rPr lang="fr-FR" sz="900" noProof="0" dirty="0" err="1">
                          <a:effectLst/>
                        </a:rPr>
                        <a:t>Diouloulou</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extLst>
                  <a:ext uri="{0D108BD9-81ED-4DB2-BD59-A6C34878D82A}">
                    <a16:rowId xmlns:a16="http://schemas.microsoft.com/office/drawing/2014/main" val="897521212"/>
                  </a:ext>
                </a:extLst>
              </a:tr>
              <a:tr h="140951">
                <a:tc vMerge="1">
                  <a:txBody>
                    <a:bodyPr/>
                    <a:lstStyle/>
                    <a:p>
                      <a:endParaRPr lang="fr-FR"/>
                    </a:p>
                  </a:txBody>
                  <a:tcPr/>
                </a:tc>
                <a:tc>
                  <a:txBody>
                    <a:bodyPr/>
                    <a:lstStyle/>
                    <a:p>
                      <a:pPr>
                        <a:spcAft>
                          <a:spcPts val="0"/>
                        </a:spcAft>
                      </a:pPr>
                      <a:r>
                        <a:rPr lang="fr-FR" sz="900" noProof="0" dirty="0" err="1">
                          <a:effectLst/>
                        </a:rPr>
                        <a:t>Sindian</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Djibidione</a:t>
                      </a:r>
                      <a:r>
                        <a:rPr lang="fr-FR" sz="900" noProof="0" dirty="0">
                          <a:effectLst/>
                        </a:rPr>
                        <a:t> – </a:t>
                      </a:r>
                      <a:r>
                        <a:rPr lang="fr-FR" sz="900" noProof="0" dirty="0" err="1">
                          <a:effectLst/>
                        </a:rPr>
                        <a:t>Oulampane</a:t>
                      </a:r>
                      <a:r>
                        <a:rPr lang="fr-FR" sz="900" noProof="0" dirty="0">
                          <a:effectLst/>
                        </a:rPr>
                        <a:t> – </a:t>
                      </a:r>
                      <a:r>
                        <a:rPr lang="fr-FR" sz="900" noProof="0" dirty="0" err="1">
                          <a:effectLst/>
                        </a:rPr>
                        <a:t>Sindian</a:t>
                      </a:r>
                      <a:r>
                        <a:rPr lang="fr-FR" sz="900" noProof="0" dirty="0">
                          <a:effectLst/>
                        </a:rPr>
                        <a:t> – </a:t>
                      </a:r>
                      <a:r>
                        <a:rPr lang="fr-FR" sz="900" noProof="0" dirty="0" err="1">
                          <a:effectLst/>
                        </a:rPr>
                        <a:t>Suelle</a:t>
                      </a:r>
                      <a:r>
                        <a:rPr lang="fr-FR" sz="900" noProof="0" dirty="0">
                          <a:effectLst/>
                        </a:rPr>
                        <a:t> </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vMerge="1">
                  <a:txBody>
                    <a:bodyPr/>
                    <a:lstStyle/>
                    <a:p>
                      <a:endParaRPr lang="fr-FR"/>
                    </a:p>
                  </a:txBody>
                  <a:tcPr/>
                </a:tc>
                <a:extLst>
                  <a:ext uri="{0D108BD9-81ED-4DB2-BD59-A6C34878D82A}">
                    <a16:rowId xmlns:a16="http://schemas.microsoft.com/office/drawing/2014/main" val="1221724749"/>
                  </a:ext>
                </a:extLst>
              </a:tr>
              <a:tr h="281903">
                <a:tc vMerge="1">
                  <a:txBody>
                    <a:bodyPr/>
                    <a:lstStyle/>
                    <a:p>
                      <a:endParaRPr lang="fr-FR"/>
                    </a:p>
                  </a:txBody>
                  <a:tcPr/>
                </a:tc>
                <a:tc>
                  <a:txBody>
                    <a:bodyPr/>
                    <a:lstStyle/>
                    <a:p>
                      <a:pPr>
                        <a:spcAft>
                          <a:spcPts val="0"/>
                        </a:spcAft>
                      </a:pPr>
                      <a:r>
                        <a:rPr lang="fr-FR" sz="900" noProof="0" dirty="0" err="1">
                          <a:effectLst/>
                        </a:rPr>
                        <a:t>Tendouck</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Balingore</a:t>
                      </a:r>
                      <a:r>
                        <a:rPr lang="fr-FR" sz="900" noProof="0" dirty="0">
                          <a:effectLst/>
                        </a:rPr>
                        <a:t> – </a:t>
                      </a:r>
                      <a:r>
                        <a:rPr lang="fr-FR" sz="900" noProof="0" dirty="0" err="1">
                          <a:effectLst/>
                        </a:rPr>
                        <a:t>Diégoune</a:t>
                      </a:r>
                      <a:r>
                        <a:rPr lang="fr-FR" sz="900" noProof="0" dirty="0">
                          <a:effectLst/>
                        </a:rPr>
                        <a:t> – </a:t>
                      </a:r>
                      <a:r>
                        <a:rPr lang="fr-FR" sz="900" noProof="0" dirty="0" err="1">
                          <a:effectLst/>
                        </a:rPr>
                        <a:t>Kartiack</a:t>
                      </a:r>
                      <a:r>
                        <a:rPr lang="fr-FR" sz="900" noProof="0" dirty="0">
                          <a:effectLst/>
                        </a:rPr>
                        <a:t> – </a:t>
                      </a:r>
                      <a:r>
                        <a:rPr lang="fr-FR" sz="900" noProof="0" dirty="0" err="1">
                          <a:effectLst/>
                        </a:rPr>
                        <a:t>Mangagoulack</a:t>
                      </a:r>
                      <a:r>
                        <a:rPr lang="fr-FR" sz="900" noProof="0" dirty="0">
                          <a:effectLst/>
                        </a:rPr>
                        <a:t> – </a:t>
                      </a:r>
                      <a:r>
                        <a:rPr lang="fr-FR" sz="900" noProof="0" dirty="0" err="1">
                          <a:effectLst/>
                        </a:rPr>
                        <a:t>Mlomp</a:t>
                      </a:r>
                      <a:r>
                        <a:rPr lang="fr-FR" sz="900" noProof="0" dirty="0">
                          <a:effectLst/>
                        </a:rPr>
                        <a:t> </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vMerge="1">
                  <a:txBody>
                    <a:bodyPr/>
                    <a:lstStyle/>
                    <a:p>
                      <a:endParaRPr lang="fr-FR"/>
                    </a:p>
                  </a:txBody>
                  <a:tcPr/>
                </a:tc>
                <a:extLst>
                  <a:ext uri="{0D108BD9-81ED-4DB2-BD59-A6C34878D82A}">
                    <a16:rowId xmlns:a16="http://schemas.microsoft.com/office/drawing/2014/main" val="3346946001"/>
                  </a:ext>
                </a:extLst>
              </a:tr>
              <a:tr h="140951">
                <a:tc vMerge="1">
                  <a:txBody>
                    <a:bodyPr/>
                    <a:lstStyle/>
                    <a:p>
                      <a:endParaRPr lang="fr-FR"/>
                    </a:p>
                  </a:txBody>
                  <a:tcPr/>
                </a:tc>
                <a:tc>
                  <a:txBody>
                    <a:bodyPr/>
                    <a:lstStyle/>
                    <a:p>
                      <a:pPr>
                        <a:spcAft>
                          <a:spcPts val="0"/>
                        </a:spcAft>
                      </a:pPr>
                      <a:r>
                        <a:rPr lang="fr-FR" sz="900" noProof="0" dirty="0" err="1">
                          <a:effectLst/>
                        </a:rPr>
                        <a:t>Tenghory</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Coubalan</a:t>
                      </a:r>
                      <a:r>
                        <a:rPr lang="fr-FR" sz="900" noProof="0" dirty="0">
                          <a:effectLst/>
                        </a:rPr>
                        <a:t> – </a:t>
                      </a:r>
                      <a:r>
                        <a:rPr lang="fr-FR" sz="900" noProof="0" dirty="0" err="1">
                          <a:effectLst/>
                        </a:rPr>
                        <a:t>Niamone</a:t>
                      </a:r>
                      <a:r>
                        <a:rPr lang="fr-FR" sz="900" noProof="0" dirty="0">
                          <a:effectLst/>
                        </a:rPr>
                        <a:t> – </a:t>
                      </a:r>
                      <a:r>
                        <a:rPr lang="fr-FR" sz="900" noProof="0" dirty="0" err="1">
                          <a:effectLst/>
                        </a:rPr>
                        <a:t>Ouonck</a:t>
                      </a:r>
                      <a:r>
                        <a:rPr lang="fr-FR" sz="900" noProof="0" dirty="0">
                          <a:effectLst/>
                        </a:rPr>
                        <a:t> – </a:t>
                      </a:r>
                      <a:r>
                        <a:rPr lang="fr-FR" sz="900" noProof="0" dirty="0" err="1">
                          <a:effectLst/>
                        </a:rPr>
                        <a:t>Tenghory</a:t>
                      </a:r>
                      <a:r>
                        <a:rPr lang="fr-FR" sz="900" noProof="0" dirty="0">
                          <a:effectLst/>
                        </a:rPr>
                        <a:t> </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vMerge="1">
                  <a:txBody>
                    <a:bodyPr/>
                    <a:lstStyle/>
                    <a:p>
                      <a:endParaRPr lang="fr-FR"/>
                    </a:p>
                  </a:txBody>
                  <a:tcPr/>
                </a:tc>
                <a:extLst>
                  <a:ext uri="{0D108BD9-81ED-4DB2-BD59-A6C34878D82A}">
                    <a16:rowId xmlns:a16="http://schemas.microsoft.com/office/drawing/2014/main" val="3945061217"/>
                  </a:ext>
                </a:extLst>
              </a:tr>
              <a:tr h="154166">
                <a:tc rowSpan="2">
                  <a:txBody>
                    <a:bodyPr/>
                    <a:lstStyle/>
                    <a:p>
                      <a:pPr algn="ctr">
                        <a:spcAft>
                          <a:spcPts val="0"/>
                        </a:spcAft>
                      </a:pPr>
                      <a:r>
                        <a:rPr lang="fr-FR" sz="900" noProof="0" dirty="0">
                          <a:effectLst/>
                        </a:rPr>
                        <a:t>Oussouye</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740A"/>
                    </a:solidFill>
                  </a:tcPr>
                </a:tc>
                <a:tc>
                  <a:txBody>
                    <a:bodyPr/>
                    <a:lstStyle/>
                    <a:p>
                      <a:pPr>
                        <a:spcAft>
                          <a:spcPts val="0"/>
                        </a:spcAft>
                      </a:pPr>
                      <a:r>
                        <a:rPr lang="fr-FR" sz="900" noProof="0" dirty="0" err="1">
                          <a:effectLst/>
                        </a:rPr>
                        <a:t>Cabrousse</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Diémbéring</a:t>
                      </a:r>
                      <a:r>
                        <a:rPr lang="fr-FR" sz="900" noProof="0" dirty="0">
                          <a:effectLst/>
                        </a:rPr>
                        <a:t> – </a:t>
                      </a:r>
                      <a:r>
                        <a:rPr lang="fr-FR" sz="900" noProof="0" dirty="0" err="1">
                          <a:effectLst/>
                        </a:rPr>
                        <a:t>Santhiaba</a:t>
                      </a:r>
                      <a:r>
                        <a:rPr lang="fr-FR" sz="900" noProof="0" dirty="0">
                          <a:effectLst/>
                        </a:rPr>
                        <a:t>  </a:t>
                      </a:r>
                      <a:r>
                        <a:rPr lang="fr-FR" sz="900" noProof="0" dirty="0" err="1">
                          <a:effectLst/>
                        </a:rPr>
                        <a:t>Manjaque</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rowSpan="2">
                  <a:txBody>
                    <a:bodyPr/>
                    <a:lstStyle/>
                    <a:p>
                      <a:pPr>
                        <a:spcAft>
                          <a:spcPts val="0"/>
                        </a:spcAft>
                      </a:pPr>
                      <a:r>
                        <a:rPr lang="fr-FR" sz="900" noProof="0" dirty="0">
                          <a:effectLst/>
                        </a:rPr>
                        <a:t>Oussouye</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extLst>
                  <a:ext uri="{0D108BD9-81ED-4DB2-BD59-A6C34878D82A}">
                    <a16:rowId xmlns:a16="http://schemas.microsoft.com/office/drawing/2014/main" val="904422172"/>
                  </a:ext>
                </a:extLst>
              </a:tr>
              <a:tr h="140951">
                <a:tc vMerge="1">
                  <a:txBody>
                    <a:bodyPr/>
                    <a:lstStyle/>
                    <a:p>
                      <a:endParaRPr lang="fr-FR"/>
                    </a:p>
                  </a:txBody>
                  <a:tcPr/>
                </a:tc>
                <a:tc>
                  <a:txBody>
                    <a:bodyPr/>
                    <a:lstStyle/>
                    <a:p>
                      <a:pPr>
                        <a:spcAft>
                          <a:spcPts val="0"/>
                        </a:spcAft>
                      </a:pPr>
                      <a:r>
                        <a:rPr lang="fr-FR" sz="900" noProof="0" dirty="0" err="1">
                          <a:effectLst/>
                        </a:rPr>
                        <a:t>Loudia</a:t>
                      </a:r>
                      <a:r>
                        <a:rPr lang="fr-FR" sz="900" noProof="0" dirty="0">
                          <a:effectLst/>
                        </a:rPr>
                        <a:t> Ouolof</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Mlomp</a:t>
                      </a:r>
                      <a:r>
                        <a:rPr lang="fr-FR" sz="900" noProof="0" dirty="0">
                          <a:effectLst/>
                        </a:rPr>
                        <a:t> – </a:t>
                      </a:r>
                      <a:r>
                        <a:rPr lang="fr-FR" sz="900" noProof="0" dirty="0" err="1">
                          <a:effectLst/>
                        </a:rPr>
                        <a:t>Oukout</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vMerge="1">
                  <a:txBody>
                    <a:bodyPr/>
                    <a:lstStyle/>
                    <a:p>
                      <a:endParaRPr lang="fr-FR"/>
                    </a:p>
                  </a:txBody>
                  <a:tcPr/>
                </a:tc>
                <a:extLst>
                  <a:ext uri="{0D108BD9-81ED-4DB2-BD59-A6C34878D82A}">
                    <a16:rowId xmlns:a16="http://schemas.microsoft.com/office/drawing/2014/main" val="2917377470"/>
                  </a:ext>
                </a:extLst>
              </a:tr>
              <a:tr h="140951">
                <a:tc rowSpan="2">
                  <a:txBody>
                    <a:bodyPr/>
                    <a:lstStyle/>
                    <a:p>
                      <a:pPr algn="ctr">
                        <a:spcAft>
                          <a:spcPts val="0"/>
                        </a:spcAft>
                      </a:pPr>
                      <a:r>
                        <a:rPr lang="fr-FR" sz="900" noProof="0" dirty="0">
                          <a:effectLst/>
                        </a:rPr>
                        <a:t>Ziguinchor</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740A"/>
                    </a:solidFill>
                  </a:tcPr>
                </a:tc>
                <a:tc>
                  <a:txBody>
                    <a:bodyPr/>
                    <a:lstStyle/>
                    <a:p>
                      <a:pPr>
                        <a:spcAft>
                          <a:spcPts val="0"/>
                        </a:spcAft>
                      </a:pPr>
                      <a:r>
                        <a:rPr lang="fr-FR" sz="900" noProof="0" dirty="0" err="1">
                          <a:effectLst/>
                        </a:rPr>
                        <a:t>Niaguis</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Adéane</a:t>
                      </a:r>
                      <a:r>
                        <a:rPr lang="fr-FR" sz="900" noProof="0" dirty="0">
                          <a:effectLst/>
                        </a:rPr>
                        <a:t> – </a:t>
                      </a:r>
                      <a:r>
                        <a:rPr lang="fr-FR" sz="900" noProof="0" dirty="0" err="1">
                          <a:effectLst/>
                        </a:rPr>
                        <a:t>Niaguis</a:t>
                      </a:r>
                      <a:r>
                        <a:rPr lang="fr-FR" sz="900" noProof="0" dirty="0">
                          <a:effectLst/>
                        </a:rPr>
                        <a:t> – </a:t>
                      </a:r>
                      <a:r>
                        <a:rPr lang="fr-FR" sz="900" noProof="0" dirty="0" err="1">
                          <a:effectLst/>
                        </a:rPr>
                        <a:t>Boutoupa</a:t>
                      </a:r>
                      <a:r>
                        <a:rPr lang="fr-FR" sz="900" noProof="0" dirty="0">
                          <a:effectLst/>
                        </a:rPr>
                        <a:t> </a:t>
                      </a:r>
                      <a:r>
                        <a:rPr lang="fr-FR" sz="900" noProof="0" dirty="0" err="1">
                          <a:effectLst/>
                        </a:rPr>
                        <a:t>Camaracounda</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rowSpan="2">
                  <a:txBody>
                    <a:bodyPr/>
                    <a:lstStyle/>
                    <a:p>
                      <a:pPr>
                        <a:spcAft>
                          <a:spcPts val="0"/>
                        </a:spcAft>
                      </a:pPr>
                      <a:r>
                        <a:rPr lang="fr-FR" sz="900" noProof="0" dirty="0">
                          <a:effectLst/>
                        </a:rPr>
                        <a:t>Ziguinchor</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extLst>
                  <a:ext uri="{0D108BD9-81ED-4DB2-BD59-A6C34878D82A}">
                    <a16:rowId xmlns:a16="http://schemas.microsoft.com/office/drawing/2014/main" val="1323432566"/>
                  </a:ext>
                </a:extLst>
              </a:tr>
              <a:tr h="140951">
                <a:tc vMerge="1">
                  <a:txBody>
                    <a:bodyPr/>
                    <a:lstStyle/>
                    <a:p>
                      <a:endParaRPr lang="fr-FR"/>
                    </a:p>
                  </a:txBody>
                  <a:tcPr/>
                </a:tc>
                <a:tc>
                  <a:txBody>
                    <a:bodyPr/>
                    <a:lstStyle/>
                    <a:p>
                      <a:pPr>
                        <a:spcAft>
                          <a:spcPts val="0"/>
                        </a:spcAft>
                      </a:pPr>
                      <a:r>
                        <a:rPr lang="fr-FR" sz="900" noProof="0" dirty="0" err="1">
                          <a:effectLst/>
                        </a:rPr>
                        <a:t>Nyassia</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a:txBody>
                    <a:bodyPr/>
                    <a:lstStyle/>
                    <a:p>
                      <a:pPr>
                        <a:spcAft>
                          <a:spcPts val="0"/>
                        </a:spcAft>
                      </a:pPr>
                      <a:r>
                        <a:rPr lang="fr-FR" sz="900" noProof="0" dirty="0" err="1">
                          <a:effectLst/>
                        </a:rPr>
                        <a:t>Enampore</a:t>
                      </a:r>
                      <a:r>
                        <a:rPr lang="fr-FR" sz="900" noProof="0" dirty="0">
                          <a:effectLst/>
                        </a:rPr>
                        <a:t> - </a:t>
                      </a:r>
                      <a:r>
                        <a:rPr lang="fr-FR" sz="900" noProof="0" dirty="0" err="1">
                          <a:effectLst/>
                        </a:rPr>
                        <a:t>Nyassia</a:t>
                      </a:r>
                      <a:endParaRPr lang="fr-FR" sz="8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a:txBody>
                  <a:tcPr marL="52857" marR="528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9F0"/>
                    </a:solidFill>
                  </a:tcPr>
                </a:tc>
                <a:tc vMerge="1">
                  <a:txBody>
                    <a:bodyPr/>
                    <a:lstStyle/>
                    <a:p>
                      <a:endParaRPr lang="fr-FR"/>
                    </a:p>
                  </a:txBody>
                  <a:tcPr/>
                </a:tc>
                <a:extLst>
                  <a:ext uri="{0D108BD9-81ED-4DB2-BD59-A6C34878D82A}">
                    <a16:rowId xmlns:a16="http://schemas.microsoft.com/office/drawing/2014/main" val="2686346059"/>
                  </a:ext>
                </a:extLst>
              </a:tr>
            </a:tbl>
          </a:graphicData>
        </a:graphic>
      </p:graphicFrame>
      <p:pic>
        <p:nvPicPr>
          <p:cNvPr id="6145" name="Picture 1" descr="ziguinc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67" y="2327547"/>
            <a:ext cx="2776201" cy="231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rot="16200000">
            <a:off x="2788786" y="3091677"/>
            <a:ext cx="2906789" cy="307777"/>
          </a:xfrm>
          <a:prstGeom prst="rect">
            <a:avLst/>
          </a:prstGeom>
        </p:spPr>
        <p:txBody>
          <a:bodyPr wrap="square">
            <a:spAutoFit/>
          </a:bodyPr>
          <a:lstStyle/>
          <a:p>
            <a:r>
              <a:rPr lang="fr-FR" sz="1400" u="sng" noProof="0" dirty="0">
                <a:latin typeface="Microsoft Himalaya" panose="01010100010101010101" pitchFamily="2" charset="0"/>
                <a:ea typeface="Microsoft Himalaya" panose="01010100010101010101" pitchFamily="2" charset="0"/>
                <a:cs typeface="Microsoft Himalaya" panose="01010100010101010101" pitchFamily="2" charset="0"/>
              </a:rPr>
              <a:t>Carte administrative de la région de Ziguinchor</a:t>
            </a:r>
          </a:p>
        </p:txBody>
      </p:sp>
      <p:sp>
        <p:nvSpPr>
          <p:cNvPr id="27" name="Rectangle 26"/>
          <p:cNvSpPr/>
          <p:nvPr/>
        </p:nvSpPr>
        <p:spPr>
          <a:xfrm>
            <a:off x="547358" y="4084245"/>
            <a:ext cx="3562361" cy="610124"/>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p:cNvSpPr/>
          <p:nvPr/>
        </p:nvSpPr>
        <p:spPr>
          <a:xfrm>
            <a:off x="474112" y="4858928"/>
            <a:ext cx="6611205" cy="2292935"/>
          </a:xfrm>
          <a:prstGeom prst="rect">
            <a:avLst/>
          </a:prstGeom>
        </p:spPr>
        <p:txBody>
          <a:bodyPr wrap="square">
            <a:spAutoFit/>
          </a:bodyPr>
          <a:lstStyle/>
          <a:p>
            <a:pPr lvl="0" algn="just"/>
            <a:r>
              <a:rPr lang="fr-FR" sz="1100" noProof="0" dirty="0">
                <a:solidFill>
                  <a:prstClr val="black"/>
                </a:solidFill>
                <a:latin typeface="Arial Narrow" panose="020B0606020202030204" pitchFamily="34" charset="0"/>
              </a:rPr>
              <a:t>Cette population est inégalement répartie entre les trois départements de la Région. </a:t>
            </a:r>
            <a:r>
              <a:rPr lang="fr-FR" sz="1100" b="1" noProof="0" dirty="0">
                <a:solidFill>
                  <a:srgbClr val="B20909"/>
                </a:solidFill>
                <a:latin typeface="Arial Narrow" panose="020B0606020202030204" pitchFamily="34" charset="0"/>
              </a:rPr>
              <a:t>Un peu moins de la moitié </a:t>
            </a:r>
            <a:r>
              <a:rPr lang="fr-FR" sz="1100" noProof="0" dirty="0">
                <a:solidFill>
                  <a:prstClr val="black"/>
                </a:solidFill>
                <a:latin typeface="Arial Narrow" panose="020B0606020202030204" pitchFamily="34" charset="0"/>
              </a:rPr>
              <a:t>(321.330 </a:t>
            </a:r>
            <a:r>
              <a:rPr lang="fr-FR" sz="1100" noProof="0" dirty="0" err="1">
                <a:solidFill>
                  <a:prstClr val="black"/>
                </a:solidFill>
                <a:latin typeface="Arial Narrow" panose="020B0606020202030204" pitchFamily="34" charset="0"/>
              </a:rPr>
              <a:t>hab</a:t>
            </a:r>
            <a:r>
              <a:rPr lang="fr-FR" sz="1100" noProof="0" dirty="0">
                <a:solidFill>
                  <a:prstClr val="black"/>
                </a:solidFill>
                <a:latin typeface="Arial Narrow" panose="020B0606020202030204" pitchFamily="34" charset="0"/>
              </a:rPr>
              <a:t>) </a:t>
            </a:r>
            <a:r>
              <a:rPr lang="fr-FR" sz="1100" b="1" noProof="0" dirty="0">
                <a:solidFill>
                  <a:srgbClr val="B20909"/>
                </a:solidFill>
                <a:latin typeface="Arial Narrow" panose="020B0606020202030204" pitchFamily="34" charset="0"/>
              </a:rPr>
              <a:t>en 2009 se trouve concentrée sur les 15,75 % de la superficie que constitue le département de Ziguinchor</a:t>
            </a:r>
            <a:r>
              <a:rPr lang="fr-FR" sz="1100" noProof="0" dirty="0">
                <a:solidFill>
                  <a:prstClr val="black"/>
                </a:solidFill>
                <a:latin typeface="Arial Narrow" panose="020B0606020202030204" pitchFamily="34" charset="0"/>
              </a:rPr>
              <a:t>, avec une densité allant jusqu'à 278 habitants au km2.  Le </a:t>
            </a:r>
            <a:r>
              <a:rPr lang="fr-FR" sz="1100" b="1" noProof="0" dirty="0">
                <a:solidFill>
                  <a:srgbClr val="B20909"/>
                </a:solidFill>
                <a:latin typeface="Arial Narrow" panose="020B0606020202030204" pitchFamily="34" charset="0"/>
              </a:rPr>
              <a:t>département de Bignona</a:t>
            </a:r>
            <a:r>
              <a:rPr lang="fr-FR" sz="1100" noProof="0" dirty="0">
                <a:solidFill>
                  <a:prstClr val="black"/>
                </a:solidFill>
                <a:latin typeface="Arial Narrow" panose="020B0606020202030204" pitchFamily="34" charset="0"/>
              </a:rPr>
              <a:t>, pourtant le plus vaste (72,15 % de la superficie régionale), a une densité de 59 habitants au km2 et compte 310.006 habitants en 2009.</a:t>
            </a:r>
          </a:p>
          <a:p>
            <a:pPr lvl="0" algn="just"/>
            <a:r>
              <a:rPr lang="fr-FR" sz="1100" noProof="0" dirty="0">
                <a:solidFill>
                  <a:prstClr val="black"/>
                </a:solidFill>
                <a:latin typeface="Arial Narrow" panose="020B0606020202030204" pitchFamily="34" charset="0"/>
              </a:rPr>
              <a:t>Concernant le </a:t>
            </a:r>
            <a:r>
              <a:rPr lang="fr-FR" sz="1100" b="1" noProof="0" dirty="0">
                <a:solidFill>
                  <a:srgbClr val="B20909"/>
                </a:solidFill>
                <a:latin typeface="Arial Narrow" panose="020B0606020202030204" pitchFamily="34" charset="0"/>
              </a:rPr>
              <a:t>département d’Oussouye</a:t>
            </a:r>
            <a:r>
              <a:rPr lang="fr-FR" sz="1100" noProof="0" dirty="0">
                <a:solidFill>
                  <a:prstClr val="black"/>
                </a:solidFill>
                <a:latin typeface="Arial Narrow" panose="020B0606020202030204" pitchFamily="34" charset="0"/>
              </a:rPr>
              <a:t>, la densité est de 71 habitants au km2 pour une superficie de 889 km2 en 2009.</a:t>
            </a:r>
          </a:p>
          <a:p>
            <a:pPr lvl="0" algn="just"/>
            <a:endParaRPr lang="fr-FR" sz="1100" noProof="0" dirty="0">
              <a:solidFill>
                <a:prstClr val="black"/>
              </a:solidFill>
              <a:latin typeface="Arial Narrow" panose="020B0606020202030204" pitchFamily="34" charset="0"/>
            </a:endParaRPr>
          </a:p>
          <a:p>
            <a:pPr lvl="0" algn="just"/>
            <a:r>
              <a:rPr lang="fr-FR" sz="1100" noProof="0" dirty="0">
                <a:solidFill>
                  <a:prstClr val="black"/>
                </a:solidFill>
                <a:latin typeface="Arial Narrow" panose="020B0606020202030204" pitchFamily="34" charset="0"/>
              </a:rPr>
              <a:t>La population de la Région de Ziguinchor est dans son écrasante majorité </a:t>
            </a:r>
            <a:r>
              <a:rPr lang="fr-FR" sz="1100" b="1" noProof="0" dirty="0">
                <a:solidFill>
                  <a:srgbClr val="B20909"/>
                </a:solidFill>
                <a:latin typeface="Arial Narrow" panose="020B0606020202030204" pitchFamily="34" charset="0"/>
              </a:rPr>
              <a:t>fortement croyante</a:t>
            </a:r>
            <a:r>
              <a:rPr lang="fr-FR" sz="1100" noProof="0" dirty="0">
                <a:solidFill>
                  <a:prstClr val="black"/>
                </a:solidFill>
                <a:latin typeface="Arial Narrow" panose="020B0606020202030204" pitchFamily="34" charset="0"/>
              </a:rPr>
              <a:t>. </a:t>
            </a:r>
          </a:p>
          <a:p>
            <a:pPr lvl="0" algn="just"/>
            <a:r>
              <a:rPr lang="fr-FR" sz="1100" b="1" noProof="0" dirty="0">
                <a:solidFill>
                  <a:srgbClr val="B20909"/>
                </a:solidFill>
                <a:latin typeface="Arial Narrow" panose="020B0606020202030204" pitchFamily="34" charset="0"/>
              </a:rPr>
              <a:t>Répartition en 2009 :</a:t>
            </a:r>
            <a:r>
              <a:rPr lang="fr-FR" sz="1100" noProof="0" dirty="0">
                <a:solidFill>
                  <a:prstClr val="black"/>
                </a:solidFill>
                <a:latin typeface="Arial Narrow" panose="020B0606020202030204" pitchFamily="34" charset="0"/>
              </a:rPr>
              <a:t> </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Musulmans :</a:t>
            </a:r>
            <a:r>
              <a:rPr lang="fr-FR" sz="1100" noProof="0" dirty="0">
                <a:solidFill>
                  <a:prstClr val="black"/>
                </a:solidFill>
                <a:latin typeface="Arial Narrow" panose="020B0606020202030204" pitchFamily="34" charset="0"/>
              </a:rPr>
              <a:t> 74,48 %</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Catholiques :</a:t>
            </a:r>
            <a:r>
              <a:rPr lang="fr-FR" sz="1100" noProof="0" dirty="0">
                <a:solidFill>
                  <a:prstClr val="black"/>
                </a:solidFill>
                <a:latin typeface="Arial Narrow" panose="020B0606020202030204" pitchFamily="34" charset="0"/>
              </a:rPr>
              <a:t> 17, 44 %</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Autres chrétiens :</a:t>
            </a:r>
            <a:r>
              <a:rPr lang="fr-FR" sz="1100" noProof="0" dirty="0">
                <a:solidFill>
                  <a:prstClr val="black"/>
                </a:solidFill>
                <a:latin typeface="Arial Narrow" panose="020B0606020202030204" pitchFamily="34" charset="0"/>
              </a:rPr>
              <a:t> 0,46 %</a:t>
            </a:r>
          </a:p>
          <a:p>
            <a:pPr marL="171450" lvl="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Animistes :</a:t>
            </a:r>
            <a:r>
              <a:rPr lang="fr-FR" sz="1100" noProof="0" dirty="0">
                <a:solidFill>
                  <a:prstClr val="black"/>
                </a:solidFill>
                <a:latin typeface="Arial Narrow" panose="020B0606020202030204" pitchFamily="34" charset="0"/>
              </a:rPr>
              <a:t> 7,67%, représentés surtout dans l’arrondissement de </a:t>
            </a:r>
            <a:r>
              <a:rPr lang="fr-FR" sz="1100" noProof="0" dirty="0" err="1">
                <a:solidFill>
                  <a:prstClr val="black"/>
                </a:solidFill>
                <a:latin typeface="Arial Narrow" panose="020B0606020202030204" pitchFamily="34" charset="0"/>
              </a:rPr>
              <a:t>Nyassia</a:t>
            </a:r>
            <a:r>
              <a:rPr lang="fr-FR" sz="1100" noProof="0" dirty="0">
                <a:solidFill>
                  <a:prstClr val="black"/>
                </a:solidFill>
                <a:latin typeface="Arial Narrow" panose="020B0606020202030204" pitchFamily="34" charset="0"/>
              </a:rPr>
              <a:t> et dans le département d’Oussouye où ils représentent environ 45% de la population. </a:t>
            </a:r>
          </a:p>
        </p:txBody>
      </p:sp>
      <p:sp>
        <p:nvSpPr>
          <p:cNvPr id="10" name="Rectangle 9"/>
          <p:cNvSpPr/>
          <p:nvPr/>
        </p:nvSpPr>
        <p:spPr>
          <a:xfrm>
            <a:off x="651193" y="4118113"/>
            <a:ext cx="3273656" cy="369332"/>
          </a:xfrm>
          <a:prstGeom prst="rect">
            <a:avLst/>
          </a:prstGeom>
        </p:spPr>
        <p:txBody>
          <a:bodyPr wrap="square">
            <a:spAutoFit/>
          </a:bodyPr>
          <a:lstStyle/>
          <a:p>
            <a:pPr algn="ctr"/>
            <a:r>
              <a:rPr lang="fr-FR" i="1" noProof="0" dirty="0">
                <a:solidFill>
                  <a:srgbClr val="B20909"/>
                </a:solidFill>
                <a:latin typeface="Microsoft Himalaya" panose="01010100010101010101" pitchFamily="2" charset="0"/>
                <a:ea typeface="Microsoft Himalaya" panose="01010100010101010101" pitchFamily="2" charset="0"/>
                <a:cs typeface="Microsoft Himalaya" panose="01010100010101010101" pitchFamily="2" charset="0"/>
              </a:rPr>
              <a:t>« Ziguinchor est en réalité une terre de passage et</a:t>
            </a:r>
          </a:p>
        </p:txBody>
      </p:sp>
      <p:sp>
        <p:nvSpPr>
          <p:cNvPr id="11" name="Rectangle 10"/>
          <p:cNvSpPr/>
          <p:nvPr/>
        </p:nvSpPr>
        <p:spPr>
          <a:xfrm>
            <a:off x="867600" y="4294635"/>
            <a:ext cx="2840842" cy="369332"/>
          </a:xfrm>
          <a:prstGeom prst="rect">
            <a:avLst/>
          </a:prstGeom>
        </p:spPr>
        <p:txBody>
          <a:bodyPr wrap="none">
            <a:spAutoFit/>
          </a:bodyPr>
          <a:lstStyle/>
          <a:p>
            <a:r>
              <a:rPr lang="fr-FR" i="1" noProof="0" dirty="0">
                <a:solidFill>
                  <a:srgbClr val="B20909"/>
                </a:solidFill>
                <a:latin typeface="Microsoft Himalaya" panose="01010100010101010101" pitchFamily="2" charset="0"/>
                <a:ea typeface="Microsoft Himalaya" panose="01010100010101010101" pitchFamily="2" charset="0"/>
                <a:cs typeface="Microsoft Himalaya" panose="01010100010101010101" pitchFamily="2" charset="0"/>
              </a:rPr>
              <a:t>de rencontre, de métissage et d'échanges ».</a:t>
            </a:r>
            <a:endParaRPr lang="fr-FR" noProof="0" dirty="0"/>
          </a:p>
        </p:txBody>
      </p:sp>
      <p:sp>
        <p:nvSpPr>
          <p:cNvPr id="15" name="Rectangle 14"/>
          <p:cNvSpPr/>
          <p:nvPr/>
        </p:nvSpPr>
        <p:spPr>
          <a:xfrm>
            <a:off x="489886" y="7615181"/>
            <a:ext cx="3778250" cy="2631490"/>
          </a:xfrm>
          <a:prstGeom prst="rect">
            <a:avLst/>
          </a:prstGeom>
        </p:spPr>
        <p:txBody>
          <a:bodyPr>
            <a:spAutoFit/>
          </a:bodyPr>
          <a:lstStyle/>
          <a:p>
            <a:pPr algn="just"/>
            <a:r>
              <a:rPr lang="fr-FR" sz="1100" u="sng" noProof="0" dirty="0">
                <a:solidFill>
                  <a:srgbClr val="B20909"/>
                </a:solidFill>
                <a:latin typeface="Arial Narrow" panose="020B0606020202030204" pitchFamily="34" charset="0"/>
              </a:rPr>
              <a:t>Vision de développement socio-économique de la région :</a:t>
            </a:r>
            <a:r>
              <a:rPr lang="fr-FR" sz="1100" noProof="0" dirty="0">
                <a:latin typeface="Arial Narrow" panose="020B0606020202030204" pitchFamily="34" charset="0"/>
              </a:rPr>
              <a:t> idée de conduire le développement socio-économique de la région grâce au retour d’une paix durable, à une gouvernance locale optimale, au désenclavement total, au développement des infrastructures sociales de base, au renforcement des capacités techniques, organisationnelles et de gestion de ses populations, et à une exploitation optimale de ses ressources naturelles.</a:t>
            </a:r>
          </a:p>
          <a:p>
            <a:pPr algn="just"/>
            <a:r>
              <a:rPr lang="fr-FR" sz="1100" u="sng" noProof="0" dirty="0">
                <a:solidFill>
                  <a:srgbClr val="B20909"/>
                </a:solidFill>
                <a:latin typeface="Arial Narrow" panose="020B0606020202030204" pitchFamily="34" charset="0"/>
              </a:rPr>
              <a:t>Aéroport :</a:t>
            </a:r>
            <a:r>
              <a:rPr lang="fr-FR" sz="1100" noProof="0" dirty="0">
                <a:latin typeface="Arial Narrow" panose="020B0606020202030204" pitchFamily="34" charset="0"/>
              </a:rPr>
              <a:t> offre un service régulier de navettes sur l’aéroport DIASS. Il a favorisé depuis la fin des années 2000 le retour aux activités économiques. Vers 2024/2025, un tout nouvel aéroport remplacera celui existant (respect des normes internationales) au Nord de Ziguinchor (17km environ) près de </a:t>
            </a:r>
            <a:r>
              <a:rPr lang="fr-FR" sz="1100" noProof="0" dirty="0" err="1">
                <a:latin typeface="Arial Narrow" panose="020B0606020202030204" pitchFamily="34" charset="0"/>
              </a:rPr>
              <a:t>Tobor</a:t>
            </a:r>
            <a:r>
              <a:rPr lang="fr-FR" sz="1100" noProof="0" dirty="0">
                <a:latin typeface="Arial Narrow" panose="020B0606020202030204" pitchFamily="34" charset="0"/>
              </a:rPr>
              <a:t>. La région dispose également d’un autre aéroport au Cap </a:t>
            </a:r>
            <a:r>
              <a:rPr lang="fr-FR" sz="1100" noProof="0" dirty="0" err="1">
                <a:latin typeface="Arial Narrow" panose="020B0606020202030204" pitchFamily="34" charset="0"/>
              </a:rPr>
              <a:t>Skirring</a:t>
            </a:r>
            <a:r>
              <a:rPr lang="fr-FR" sz="1100" noProof="0" dirty="0">
                <a:latin typeface="Arial Narrow" panose="020B0606020202030204" pitchFamily="34" charset="0"/>
              </a:rPr>
              <a:t>, qui vient d’être réhabilité. Ce dernier est desservi par Air Sénégal International et reçoit des vols réguliers en provenance de l'Europe.</a:t>
            </a:r>
          </a:p>
        </p:txBody>
      </p:sp>
      <p:sp>
        <p:nvSpPr>
          <p:cNvPr id="2" name="Slide Number Placeholder 1"/>
          <p:cNvSpPr>
            <a:spLocks noGrp="1"/>
          </p:cNvSpPr>
          <p:nvPr>
            <p:ph type="sldNum" sz="quarter" idx="12"/>
          </p:nvPr>
        </p:nvSpPr>
        <p:spPr>
          <a:xfrm>
            <a:off x="5339020" y="10125627"/>
            <a:ext cx="1700927" cy="569240"/>
          </a:xfrm>
        </p:spPr>
        <p:txBody>
          <a:bodyPr/>
          <a:lstStyle/>
          <a:p>
            <a:fld id="{3FA597D1-4CAF-4C93-A4A7-1DCF6236AA74}" type="slidenum">
              <a:rPr lang="fr-FR" sz="1600" noProof="0" smtClean="0"/>
              <a:t>16</a:t>
            </a:fld>
            <a:endParaRPr lang="fr-FR" sz="1600" noProof="0" dirty="0"/>
          </a:p>
        </p:txBody>
      </p:sp>
      <p:sp>
        <p:nvSpPr>
          <p:cNvPr id="6" name="Rectangle 5"/>
          <p:cNvSpPr/>
          <p:nvPr/>
        </p:nvSpPr>
        <p:spPr>
          <a:xfrm>
            <a:off x="1588098" y="2878844"/>
            <a:ext cx="3778250" cy="769441"/>
          </a:xfrm>
          <a:prstGeom prst="rect">
            <a:avLst/>
          </a:prstGeom>
        </p:spPr>
        <p:txBody>
          <a:bodyPr>
            <a:spAutoFit/>
          </a:bodyPr>
          <a:lstStyle/>
          <a:p>
            <a:pPr marL="171450" lvl="0" indent="-171450" algn="just">
              <a:buFont typeface="Arial" panose="020B0604020202020204" pitchFamily="34" charset="0"/>
              <a:buChar char="•"/>
            </a:pPr>
            <a:r>
              <a:rPr lang="fr-FR" sz="1100" noProof="0" dirty="0" err="1">
                <a:solidFill>
                  <a:prstClr val="black"/>
                </a:solidFill>
                <a:latin typeface="Arial Narrow" panose="020B0606020202030204" pitchFamily="34" charset="0"/>
              </a:rPr>
              <a:t>Manjaques</a:t>
            </a:r>
            <a:r>
              <a:rPr lang="fr-FR" sz="1100" noProof="0" dirty="0">
                <a:solidFill>
                  <a:prstClr val="black"/>
                </a:solidFill>
                <a:latin typeface="Arial Narrow" panose="020B0606020202030204" pitchFamily="34" charset="0"/>
              </a:rPr>
              <a:t> (4%)</a:t>
            </a:r>
          </a:p>
          <a:p>
            <a:pPr marL="171450" lvl="0" indent="-171450" algn="just">
              <a:buFont typeface="Arial" panose="020B0604020202020204" pitchFamily="34" charset="0"/>
              <a:buChar char="•"/>
            </a:pPr>
            <a:r>
              <a:rPr lang="fr-FR" sz="1100" noProof="0" dirty="0" err="1">
                <a:solidFill>
                  <a:prstClr val="black"/>
                </a:solidFill>
                <a:latin typeface="Arial Narrow" panose="020B0606020202030204" pitchFamily="34" charset="0"/>
              </a:rPr>
              <a:t>Mancagnes</a:t>
            </a:r>
            <a:r>
              <a:rPr lang="fr-FR" sz="1100" noProof="0" dirty="0">
                <a:solidFill>
                  <a:prstClr val="black"/>
                </a:solidFill>
                <a:latin typeface="Arial Narrow" panose="020B0606020202030204" pitchFamily="34" charset="0"/>
              </a:rPr>
              <a:t> (3%)</a:t>
            </a:r>
          </a:p>
          <a:p>
            <a:pPr marL="171450" lvl="0" indent="-171450" algn="just">
              <a:buFont typeface="Arial" panose="020B0604020202020204" pitchFamily="34" charset="0"/>
              <a:buChar char="•"/>
            </a:pPr>
            <a:r>
              <a:rPr lang="fr-FR" sz="1100" noProof="0" dirty="0" err="1">
                <a:solidFill>
                  <a:prstClr val="black"/>
                </a:solidFill>
                <a:latin typeface="Arial Narrow" panose="020B0606020202030204" pitchFamily="34" charset="0"/>
              </a:rPr>
              <a:t>Balantes</a:t>
            </a:r>
            <a:r>
              <a:rPr lang="fr-FR" sz="1100" noProof="0" dirty="0">
                <a:solidFill>
                  <a:prstClr val="black"/>
                </a:solidFill>
                <a:latin typeface="Arial Narrow" panose="020B0606020202030204" pitchFamily="34" charset="0"/>
              </a:rPr>
              <a:t> (2,5%)</a:t>
            </a:r>
          </a:p>
          <a:p>
            <a:pPr marL="171450" lvl="0" indent="-171450" algn="just">
              <a:buFont typeface="Arial" panose="020B0604020202020204" pitchFamily="34" charset="0"/>
              <a:buChar char="•"/>
            </a:pPr>
            <a:r>
              <a:rPr lang="fr-FR" sz="1100" noProof="0" dirty="0">
                <a:solidFill>
                  <a:prstClr val="black"/>
                </a:solidFill>
                <a:latin typeface="Arial Narrow" panose="020B0606020202030204" pitchFamily="34" charset="0"/>
              </a:rPr>
              <a:t>Sérères (2,4%). </a:t>
            </a:r>
          </a:p>
        </p:txBody>
      </p:sp>
      <p:sp>
        <p:nvSpPr>
          <p:cNvPr id="12" name="Rectangle 11"/>
          <p:cNvSpPr/>
          <p:nvPr/>
        </p:nvSpPr>
        <p:spPr>
          <a:xfrm>
            <a:off x="2927240" y="3111436"/>
            <a:ext cx="992579" cy="430887"/>
          </a:xfrm>
          <a:prstGeom prst="rect">
            <a:avLst/>
          </a:prstGeom>
        </p:spPr>
        <p:txBody>
          <a:bodyPr wrap="none">
            <a:spAutoFit/>
          </a:bodyPr>
          <a:lstStyle/>
          <a:p>
            <a:r>
              <a:rPr lang="fr-FR" sz="1100" noProof="0" dirty="0">
                <a:solidFill>
                  <a:prstClr val="black"/>
                </a:solidFill>
                <a:latin typeface="Arial Narrow" panose="020B0606020202030204" pitchFamily="34" charset="0"/>
              </a:rPr>
              <a:t>Autres </a:t>
            </a:r>
          </a:p>
          <a:p>
            <a:r>
              <a:rPr lang="fr-FR" sz="1100" noProof="0" dirty="0">
                <a:solidFill>
                  <a:prstClr val="black"/>
                </a:solidFill>
                <a:latin typeface="Arial Narrow" panose="020B0606020202030204" pitchFamily="34" charset="0"/>
              </a:rPr>
              <a:t>ethnies (5,18%)</a:t>
            </a:r>
            <a:endParaRPr lang="fr-FR" noProof="0" dirty="0"/>
          </a:p>
        </p:txBody>
      </p:sp>
      <p:sp>
        <p:nvSpPr>
          <p:cNvPr id="13" name="TextBox 12"/>
          <p:cNvSpPr txBox="1"/>
          <p:nvPr/>
        </p:nvSpPr>
        <p:spPr>
          <a:xfrm>
            <a:off x="2610697" y="2664676"/>
            <a:ext cx="514885" cy="1323439"/>
          </a:xfrm>
          <a:prstGeom prst="rect">
            <a:avLst/>
          </a:prstGeom>
          <a:noFill/>
        </p:spPr>
        <p:txBody>
          <a:bodyPr wrap="none" rtlCol="0">
            <a:spAutoFit/>
          </a:bodyPr>
          <a:lstStyle/>
          <a:p>
            <a:r>
              <a:rPr lang="fr-FR" sz="8000" noProof="0" dirty="0">
                <a:latin typeface="Microsoft Himalaya" panose="01010100010101010101" pitchFamily="2" charset="0"/>
                <a:ea typeface="Microsoft Himalaya" panose="01010100010101010101" pitchFamily="2" charset="0"/>
                <a:cs typeface="Microsoft Himalaya" panose="01010100010101010101" pitchFamily="2" charset="0"/>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438" b="14086"/>
          <a:stretch/>
        </p:blipFill>
        <p:spPr>
          <a:xfrm>
            <a:off x="4386700" y="7343011"/>
            <a:ext cx="2704968" cy="132500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3982" b="12145"/>
          <a:stretch/>
        </p:blipFill>
        <p:spPr>
          <a:xfrm>
            <a:off x="4396069" y="8799278"/>
            <a:ext cx="2695599" cy="1291328"/>
          </a:xfrm>
          <a:prstGeom prst="rect">
            <a:avLst/>
          </a:prstGeom>
        </p:spPr>
      </p:pic>
      <p:sp>
        <p:nvSpPr>
          <p:cNvPr id="14" name="Rectangle 13"/>
          <p:cNvSpPr/>
          <p:nvPr/>
        </p:nvSpPr>
        <p:spPr>
          <a:xfrm>
            <a:off x="5782730" y="7320106"/>
            <a:ext cx="1308872" cy="430887"/>
          </a:xfrm>
          <a:prstGeom prst="rect">
            <a:avLst/>
          </a:prstGeom>
        </p:spPr>
        <p:txBody>
          <a:bodyPr wrap="square">
            <a:spAutoFit/>
          </a:bodyPr>
          <a:lstStyle/>
          <a:p>
            <a:pPr algn="r"/>
            <a:r>
              <a:rPr lang="fr-FR" sz="1100" noProof="0" dirty="0">
                <a:latin typeface="Arial Narrow" panose="020B0606020202030204" pitchFamily="34" charset="0"/>
              </a:rPr>
              <a:t>Ziguinchor et son a</a:t>
            </a:r>
            <a:r>
              <a:rPr lang="fr-FR" sz="1100" noProof="0" dirty="0">
                <a:solidFill>
                  <a:prstClr val="black"/>
                </a:solidFill>
                <a:latin typeface="Arial Narrow" panose="020B0606020202030204" pitchFamily="34" charset="0"/>
              </a:rPr>
              <a:t>é</a:t>
            </a:r>
            <a:r>
              <a:rPr lang="fr-FR" sz="1100" noProof="0" dirty="0">
                <a:latin typeface="Arial Narrow" panose="020B0606020202030204" pitchFamily="34" charset="0"/>
              </a:rPr>
              <a:t>roport</a:t>
            </a:r>
            <a:endParaRPr lang="fr-FR" sz="1100" noProof="0" dirty="0"/>
          </a:p>
        </p:txBody>
      </p:sp>
    </p:spTree>
    <p:extLst>
      <p:ext uri="{BB962C8B-B14F-4D97-AF65-F5344CB8AC3E}">
        <p14:creationId xmlns:p14="http://schemas.microsoft.com/office/powerpoint/2010/main" val="1190999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9511" y="451600"/>
            <a:ext cx="6592158" cy="3985706"/>
          </a:xfrm>
          <a:prstGeom prst="rect">
            <a:avLst/>
          </a:prstGeom>
        </p:spPr>
        <p:txBody>
          <a:bodyPr wrap="square">
            <a:spAutoFit/>
          </a:bodyPr>
          <a:lstStyle/>
          <a:p>
            <a:pPr algn="just"/>
            <a:r>
              <a:rPr lang="fr-FR" sz="1100" noProof="0" dirty="0">
                <a:latin typeface="Arial Narrow" panose="020B0606020202030204" pitchFamily="34" charset="0"/>
              </a:rPr>
              <a:t>Le domaine productif est de toute première importance pour la région de Ziguinchor eu égard aux potentialités qu’on y trouve. L’environnement économique, dominé par l’agriculture (60% de la population active) est également composé de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Elevage :</a:t>
            </a:r>
            <a:r>
              <a:rPr lang="fr-FR" sz="1100" noProof="0" dirty="0">
                <a:latin typeface="Arial Narrow" panose="020B0606020202030204" pitchFamily="34" charset="0"/>
              </a:rPr>
              <a:t> bénéficie de réelles potentialités encore sous-exploitées</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Foresterie :</a:t>
            </a:r>
            <a:r>
              <a:rPr lang="fr-FR" sz="1100" noProof="0" dirty="0">
                <a:latin typeface="Arial Narrow" panose="020B0606020202030204" pitchFamily="34" charset="0"/>
              </a:rPr>
              <a:t> malgré les nombreuses agressions qu’elle a subies ces dernières années, demeure encore l’un des derniers bastions verts du Sénégal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Pêche :</a:t>
            </a:r>
            <a:r>
              <a:rPr lang="fr-FR" sz="1100" noProof="0" dirty="0">
                <a:latin typeface="Arial Narrow" panose="020B0606020202030204" pitchFamily="34" charset="0"/>
              </a:rPr>
              <a:t> sous-secteur très dynamique qui souffre malgré tout d’une diminution des ressources halieutiques dans les zones traditionnelles de pêche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Artisanat :</a:t>
            </a:r>
            <a:r>
              <a:rPr lang="fr-FR" sz="1100" noProof="0" dirty="0">
                <a:latin typeface="Arial Narrow" panose="020B0606020202030204" pitchFamily="34" charset="0"/>
              </a:rPr>
              <a:t> original et varié</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Tourisme :</a:t>
            </a:r>
            <a:r>
              <a:rPr lang="fr-FR" sz="1100" noProof="0" dirty="0">
                <a:latin typeface="Arial Narrow" panose="020B0606020202030204" pitchFamily="34" charset="0"/>
              </a:rPr>
              <a:t> diversifié et porteur</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Industrie :</a:t>
            </a:r>
            <a:r>
              <a:rPr lang="fr-FR" sz="1100" noProof="0" dirty="0">
                <a:latin typeface="Arial Narrow" panose="020B0606020202030204" pitchFamily="34" charset="0"/>
              </a:rPr>
              <a:t> peu développée et pour l’essentiel alimentaire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Minier :</a:t>
            </a:r>
            <a:r>
              <a:rPr lang="fr-FR" sz="1100" noProof="0" dirty="0">
                <a:latin typeface="Arial Narrow" panose="020B0606020202030204" pitchFamily="34" charset="0"/>
              </a:rPr>
              <a:t> sous-secteur très peu développé à explorer</a:t>
            </a: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Les </a:t>
            </a:r>
            <a:r>
              <a:rPr lang="fr-FR" sz="1100" b="1" noProof="0" dirty="0">
                <a:solidFill>
                  <a:srgbClr val="B20909"/>
                </a:solidFill>
                <a:latin typeface="Arial Narrow" panose="020B0606020202030204" pitchFamily="34" charset="0"/>
              </a:rPr>
              <a:t>principaux objectifs </a:t>
            </a:r>
            <a:r>
              <a:rPr lang="fr-FR" sz="1100" noProof="0" dirty="0">
                <a:latin typeface="Arial Narrow" panose="020B0606020202030204" pitchFamily="34" charset="0"/>
              </a:rPr>
              <a:t>que vise ce secteur productif sont :</a:t>
            </a:r>
          </a:p>
          <a:p>
            <a:pPr marL="171450" indent="-171450" algn="just">
              <a:buFont typeface="Arial" panose="020B0604020202020204" pitchFamily="34" charset="0"/>
              <a:buChar char="•"/>
            </a:pPr>
            <a:r>
              <a:rPr lang="fr-FR" sz="1100" noProof="0" dirty="0">
                <a:latin typeface="Arial Narrow" panose="020B0606020202030204" pitchFamily="34" charset="0"/>
              </a:rPr>
              <a:t>l’autosuffisance alimentaire</a:t>
            </a:r>
          </a:p>
          <a:p>
            <a:pPr marL="171450" indent="-171450" algn="just">
              <a:buFont typeface="Arial" panose="020B0604020202020204" pitchFamily="34" charset="0"/>
              <a:buChar char="•"/>
            </a:pPr>
            <a:r>
              <a:rPr lang="fr-FR" sz="1100" noProof="0" dirty="0">
                <a:latin typeface="Arial Narrow" panose="020B0606020202030204" pitchFamily="34" charset="0"/>
              </a:rPr>
              <a:t>l’industrialisation pour transformer une production sans cesse croissante et variée</a:t>
            </a:r>
          </a:p>
          <a:p>
            <a:pPr marL="171450" indent="-171450" algn="just">
              <a:buFont typeface="Arial" panose="020B0604020202020204" pitchFamily="34" charset="0"/>
              <a:buChar char="•"/>
            </a:pPr>
            <a:r>
              <a:rPr lang="fr-FR" sz="1100" noProof="0" dirty="0">
                <a:latin typeface="Arial Narrow" panose="020B0606020202030204" pitchFamily="34" charset="0"/>
              </a:rPr>
              <a:t>la promotion des emplois directs et indirects</a:t>
            </a: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La réalisation de ces objectifs passe nécessairement par la satisfaction d'un certain nombre de </a:t>
            </a:r>
            <a:r>
              <a:rPr lang="fr-FR" sz="1100" b="1" noProof="0" dirty="0">
                <a:solidFill>
                  <a:srgbClr val="B20909"/>
                </a:solidFill>
                <a:latin typeface="Arial Narrow" panose="020B0606020202030204" pitchFamily="34" charset="0"/>
              </a:rPr>
              <a:t>conditions </a:t>
            </a:r>
            <a:r>
              <a:rPr lang="fr-FR" sz="1100" noProof="0" dirty="0">
                <a:latin typeface="Arial Narrow" panose="020B0606020202030204" pitchFamily="34" charset="0"/>
              </a:rPr>
              <a:t>parmi lesquelles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Réhabilitation de l’espace rural :</a:t>
            </a:r>
            <a:r>
              <a:rPr lang="fr-FR" sz="1100" noProof="0" dirty="0">
                <a:latin typeface="Arial Narrow" panose="020B0606020202030204" pitchFamily="34" charset="0"/>
              </a:rPr>
              <a:t> par la reconstruction des infrastructures économiques et sociales de base, le déminage des zones infectées, la restauration du couvert végétal et la régénération des sols notamment par la poursuite de la lutte contre l’avancée de la langue salée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Intensification et la  diversification de l’agriculture et de l’élevage</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Développement d’unités industrielles de conservation et de transformation des produits du secteur primaire</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35909" t="28456" r="-754" b="7715"/>
          <a:stretch/>
        </p:blipFill>
        <p:spPr>
          <a:xfrm>
            <a:off x="4563533" y="4720996"/>
            <a:ext cx="2482160" cy="1832443"/>
          </a:xfrm>
          <a:prstGeom prst="rect">
            <a:avLst/>
          </a:prstGeom>
        </p:spPr>
      </p:pic>
      <p:sp>
        <p:nvSpPr>
          <p:cNvPr id="28" name="Rectangle 27"/>
          <p:cNvSpPr/>
          <p:nvPr/>
        </p:nvSpPr>
        <p:spPr>
          <a:xfrm>
            <a:off x="499512" y="4728202"/>
            <a:ext cx="2565422" cy="646331"/>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Rectangle 29"/>
          <p:cNvSpPr/>
          <p:nvPr/>
        </p:nvSpPr>
        <p:spPr>
          <a:xfrm>
            <a:off x="968549" y="4708182"/>
            <a:ext cx="2609030" cy="646331"/>
          </a:xfrm>
          <a:prstGeom prst="rect">
            <a:avLst/>
          </a:prstGeom>
        </p:spPr>
        <p:txBody>
          <a:bodyPr wrap="square">
            <a:spAutoFit/>
          </a:bodyPr>
          <a:lstStyle/>
          <a:p>
            <a:pPr>
              <a:spcAft>
                <a:spcPts val="0"/>
              </a:spcAft>
            </a:pPr>
            <a:r>
              <a:rPr lang="fr-FR" b="1" noProof="0" dirty="0">
                <a:latin typeface="Arial Narrow" panose="020B0606020202030204" pitchFamily="34" charset="0"/>
                <a:ea typeface="Lucida Sans Unicode" panose="020B0602030504020204" pitchFamily="34" charset="0"/>
                <a:cs typeface="Times New Roman" panose="02020603050405020304" pitchFamily="18" charset="0"/>
              </a:rPr>
              <a:t>La Région de Fatick  </a:t>
            </a:r>
          </a:p>
          <a:p>
            <a:pPr>
              <a:spcAft>
                <a:spcPts val="0"/>
              </a:spcAft>
            </a:pPr>
            <a:r>
              <a:rPr lang="fr-FR" b="1" noProof="0" dirty="0">
                <a:latin typeface="Arial Narrow" panose="020B0606020202030204" pitchFamily="34" charset="0"/>
                <a:ea typeface="Lucida Sans Unicode" panose="020B0602030504020204" pitchFamily="34" charset="0"/>
                <a:cs typeface="Times New Roman" panose="02020603050405020304" pitchFamily="18" charset="0"/>
              </a:rPr>
              <a:t>- Le Delta du Saloum</a:t>
            </a:r>
            <a:endParaRPr lang="fr-FR" sz="12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31" name="TextBox 30"/>
          <p:cNvSpPr txBox="1"/>
          <p:nvPr/>
        </p:nvSpPr>
        <p:spPr>
          <a:xfrm>
            <a:off x="586449" y="4359000"/>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8</a:t>
            </a:r>
          </a:p>
        </p:txBody>
      </p:sp>
      <p:sp>
        <p:nvSpPr>
          <p:cNvPr id="23" name="Rectangle 22"/>
          <p:cNvSpPr/>
          <p:nvPr/>
        </p:nvSpPr>
        <p:spPr>
          <a:xfrm>
            <a:off x="515252" y="5556395"/>
            <a:ext cx="105743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p:cNvSpPr/>
          <p:nvPr/>
        </p:nvSpPr>
        <p:spPr>
          <a:xfrm>
            <a:off x="561047" y="5502573"/>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Géographie </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74112" y="5864172"/>
            <a:ext cx="2585335" cy="938719"/>
          </a:xfrm>
          <a:prstGeom prst="rect">
            <a:avLst/>
          </a:prstGeom>
        </p:spPr>
        <p:txBody>
          <a:bodyPr wrap="square">
            <a:spAutoFit/>
          </a:bodyPr>
          <a:lstStyle/>
          <a:p>
            <a:r>
              <a:rPr lang="fr-FR" sz="1100" noProof="0" dirty="0">
                <a:latin typeface="Arial Narrow" panose="020B0606020202030204" pitchFamily="34" charset="0"/>
              </a:rPr>
              <a:t>La région de Fatick est entourée au Nord et au Nord-Est par les régions de Thiès, Diourbel et Louga, au Sud par la République de Gambie, à l’Est par la région de Kaolack et à l’Ouest par l’océan Atlantique.</a:t>
            </a:r>
          </a:p>
        </p:txBody>
      </p:sp>
      <p:sp>
        <p:nvSpPr>
          <p:cNvPr id="14" name="Rectangle 13"/>
          <p:cNvSpPr/>
          <p:nvPr/>
        </p:nvSpPr>
        <p:spPr>
          <a:xfrm>
            <a:off x="474111" y="6693042"/>
            <a:ext cx="6617557" cy="1446550"/>
          </a:xfrm>
          <a:prstGeom prst="rect">
            <a:avLst/>
          </a:prstGeom>
        </p:spPr>
        <p:txBody>
          <a:bodyPr wrap="square">
            <a:spAutoFit/>
          </a:bodyPr>
          <a:lstStyle/>
          <a:p>
            <a:pPr lvl="0" algn="just"/>
            <a:r>
              <a:rPr lang="fr-FR" sz="1100" noProof="0" dirty="0">
                <a:solidFill>
                  <a:prstClr val="black"/>
                </a:solidFill>
                <a:latin typeface="Arial Narrow" panose="020B0606020202030204" pitchFamily="34" charset="0"/>
              </a:rPr>
              <a:t>Le </a:t>
            </a:r>
            <a:r>
              <a:rPr lang="fr-FR" sz="1100" b="1" noProof="0" dirty="0">
                <a:solidFill>
                  <a:srgbClr val="B20909"/>
                </a:solidFill>
                <a:latin typeface="Arial Narrow" panose="020B0606020202030204" pitchFamily="34" charset="0"/>
              </a:rPr>
              <a:t>climat </a:t>
            </a:r>
            <a:r>
              <a:rPr lang="fr-FR" sz="1100" noProof="0" dirty="0">
                <a:solidFill>
                  <a:prstClr val="black"/>
                </a:solidFill>
                <a:latin typeface="Arial Narrow" panose="020B0606020202030204" pitchFamily="34" charset="0"/>
              </a:rPr>
              <a:t>est de </a:t>
            </a:r>
            <a:r>
              <a:rPr lang="fr-FR" sz="1100" b="1" noProof="0" dirty="0">
                <a:solidFill>
                  <a:srgbClr val="B20909"/>
                </a:solidFill>
                <a:latin typeface="Arial Narrow" panose="020B0606020202030204" pitchFamily="34" charset="0"/>
              </a:rPr>
              <a:t>type soudano-sahélien</a:t>
            </a:r>
            <a:r>
              <a:rPr lang="fr-FR" sz="1100" noProof="0" dirty="0">
                <a:solidFill>
                  <a:prstClr val="black"/>
                </a:solidFill>
                <a:latin typeface="Arial Narrow" panose="020B0606020202030204" pitchFamily="34" charset="0"/>
              </a:rPr>
              <a:t>. Pendant les années normales (1931-1985) la pluviométrie varie entre 600 et 900 </a:t>
            </a:r>
            <a:r>
              <a:rPr lang="fr-FR" sz="1100" noProof="0" dirty="0" err="1">
                <a:solidFill>
                  <a:prstClr val="black"/>
                </a:solidFill>
                <a:latin typeface="Arial Narrow" panose="020B0606020202030204" pitchFamily="34" charset="0"/>
              </a:rPr>
              <a:t>mm.</a:t>
            </a:r>
            <a:r>
              <a:rPr lang="fr-FR" sz="1100" noProof="0" dirty="0">
                <a:solidFill>
                  <a:prstClr val="black"/>
                </a:solidFill>
                <a:latin typeface="Arial Narrow" panose="020B0606020202030204" pitchFamily="34" charset="0"/>
              </a:rPr>
              <a:t> Ces dernières années elle était plus irrégulière, variant entre 400 et 600 </a:t>
            </a:r>
            <a:r>
              <a:rPr lang="fr-FR" sz="1100" noProof="0" dirty="0" err="1">
                <a:solidFill>
                  <a:prstClr val="black"/>
                </a:solidFill>
                <a:latin typeface="Arial Narrow" panose="020B0606020202030204" pitchFamily="34" charset="0"/>
              </a:rPr>
              <a:t>mm.</a:t>
            </a:r>
            <a:endParaRPr lang="fr-FR" sz="1100" noProof="0" dirty="0">
              <a:solidFill>
                <a:prstClr val="black"/>
              </a:solidFill>
              <a:latin typeface="Arial Narrow" panose="020B0606020202030204" pitchFamily="34" charset="0"/>
            </a:endParaRPr>
          </a:p>
          <a:p>
            <a:pPr lvl="0" algn="just"/>
            <a:endParaRPr lang="fr-FR" sz="1100" noProof="0" dirty="0">
              <a:solidFill>
                <a:prstClr val="black"/>
              </a:solidFill>
              <a:latin typeface="Arial Narrow" panose="020B0606020202030204" pitchFamily="34" charset="0"/>
            </a:endParaRPr>
          </a:p>
          <a:p>
            <a:pPr lvl="0" algn="just"/>
            <a:r>
              <a:rPr lang="fr-FR" sz="1100" b="1" noProof="0" dirty="0">
                <a:solidFill>
                  <a:srgbClr val="B20909"/>
                </a:solidFill>
                <a:latin typeface="Arial Narrow" panose="020B0606020202030204" pitchFamily="34" charset="0"/>
              </a:rPr>
              <a:t>Un tiers du territoire</a:t>
            </a:r>
            <a:r>
              <a:rPr lang="fr-FR" sz="1100" noProof="0" dirty="0">
                <a:solidFill>
                  <a:prstClr val="black"/>
                </a:solidFill>
                <a:latin typeface="Arial Narrow" panose="020B0606020202030204" pitchFamily="34" charset="0"/>
              </a:rPr>
              <a:t> est composé de </a:t>
            </a:r>
            <a:r>
              <a:rPr lang="fr-FR" sz="1100" b="1" noProof="0" dirty="0">
                <a:solidFill>
                  <a:srgbClr val="B20909"/>
                </a:solidFill>
                <a:latin typeface="Arial Narrow" panose="020B0606020202030204" pitchFamily="34" charset="0"/>
              </a:rPr>
              <a:t>tannes</a:t>
            </a:r>
            <a:r>
              <a:rPr lang="fr-FR" sz="1100" noProof="0" dirty="0">
                <a:solidFill>
                  <a:prstClr val="black"/>
                </a:solidFill>
                <a:latin typeface="Arial Narrow" panose="020B0606020202030204" pitchFamily="34" charset="0"/>
              </a:rPr>
              <a:t>, c'est-à-dire de </a:t>
            </a:r>
            <a:r>
              <a:rPr lang="fr-FR" sz="1100" b="1" noProof="0" dirty="0">
                <a:solidFill>
                  <a:srgbClr val="B20909"/>
                </a:solidFill>
                <a:latin typeface="Arial Narrow" panose="020B0606020202030204" pitchFamily="34" charset="0"/>
              </a:rPr>
              <a:t>terres salées</a:t>
            </a:r>
            <a:r>
              <a:rPr lang="fr-FR" sz="1100" b="1" noProof="0" dirty="0">
                <a:solidFill>
                  <a:prstClr val="black"/>
                </a:solidFill>
                <a:latin typeface="Arial Narrow" panose="020B0606020202030204" pitchFamily="34" charset="0"/>
              </a:rPr>
              <a:t> </a:t>
            </a:r>
            <a:r>
              <a:rPr lang="fr-FR" sz="1100" noProof="0" dirty="0">
                <a:solidFill>
                  <a:prstClr val="black"/>
                </a:solidFill>
                <a:latin typeface="Arial Narrow" panose="020B0606020202030204" pitchFamily="34" charset="0"/>
              </a:rPr>
              <a:t>(0,5 à 3 g/l) et riches en fluor (2 mg/l), ce qui les rend </a:t>
            </a:r>
            <a:r>
              <a:rPr lang="fr-FR" sz="1100" b="1" noProof="0" dirty="0">
                <a:solidFill>
                  <a:srgbClr val="B20909"/>
                </a:solidFill>
                <a:latin typeface="Arial Narrow" panose="020B0606020202030204" pitchFamily="34" charset="0"/>
              </a:rPr>
              <a:t>impropres à la culture et peu propices à l'élevage</a:t>
            </a:r>
            <a:r>
              <a:rPr lang="fr-FR" sz="1100" noProof="0" dirty="0">
                <a:solidFill>
                  <a:prstClr val="black"/>
                </a:solidFill>
                <a:latin typeface="Arial Narrow" panose="020B0606020202030204" pitchFamily="34" charset="0"/>
              </a:rPr>
              <a:t>. La plupart sont situées dans les départements de Fatick et de Foundiougne.</a:t>
            </a:r>
          </a:p>
          <a:p>
            <a:pPr lvl="0" algn="just"/>
            <a:r>
              <a:rPr lang="fr-FR" sz="1100" noProof="0" dirty="0">
                <a:solidFill>
                  <a:prstClr val="black"/>
                </a:solidFill>
                <a:latin typeface="Arial Narrow" panose="020B0606020202030204" pitchFamily="34" charset="0"/>
              </a:rPr>
              <a:t>La région possède une façade maritime sur l'océan, est limitrophe de 4 régions sénégalaises et frontalière de la Gambie au Sud.</a:t>
            </a:r>
          </a:p>
        </p:txBody>
      </p:sp>
      <p:sp>
        <p:nvSpPr>
          <p:cNvPr id="32" name="Rectangle 31"/>
          <p:cNvSpPr/>
          <p:nvPr/>
        </p:nvSpPr>
        <p:spPr>
          <a:xfrm>
            <a:off x="503089" y="8208088"/>
            <a:ext cx="841523"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3" name="Rectangle 32"/>
          <p:cNvSpPr/>
          <p:nvPr/>
        </p:nvSpPr>
        <p:spPr>
          <a:xfrm>
            <a:off x="489886" y="8154266"/>
            <a:ext cx="18712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Economie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515252" y="8424652"/>
            <a:ext cx="3778250" cy="1785104"/>
          </a:xfrm>
          <a:prstGeom prst="rect">
            <a:avLst/>
          </a:prstGeom>
        </p:spPr>
        <p:txBody>
          <a:bodyPr>
            <a:spAutoFit/>
          </a:bodyPr>
          <a:lstStyle/>
          <a:p>
            <a:pPr algn="just">
              <a:spcBef>
                <a:spcPts val="600"/>
              </a:spcBef>
              <a:spcAft>
                <a:spcPts val="600"/>
              </a:spcAft>
            </a:pP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L’activité économique de la région reste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dominée par l’agriculture</a:t>
            </a: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l’élevage et la pêche </a:t>
            </a: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mais les autres secteurs d’activités notamment le tourisme, présentent un intérêt certain pour le développement économique de la région. L’agriculture est axée sur les cultures de rente (arachide, coton, sésame, pastèque, cultures maraîchères et fruitières) et les cultures vivrières (mil, riz, maïs, niébé). On note cependant qu’une bonne partie de terres salées (Tannes) sont impropres à la culture et occupent 33,6% de la superficie régionale. Ce qui constitue une contrainte majeure pour le développement du sous-secteur.</a:t>
            </a:r>
            <a:endParaRPr lang="fr-FR" sz="1100" noProof="0" dirty="0">
              <a:latin typeface="Arial Narrow" panose="020B0606020202030204" pitchFamily="34" charset="0"/>
              <a:ea typeface="Times New Roman" panose="02020603050405020304" pitchFamily="18" charset="0"/>
            </a:endParaRPr>
          </a:p>
        </p:txBody>
      </p:sp>
      <p:sp>
        <p:nvSpPr>
          <p:cNvPr id="17" name="Rectangle 16"/>
          <p:cNvSpPr/>
          <p:nvPr/>
        </p:nvSpPr>
        <p:spPr>
          <a:xfrm>
            <a:off x="4334642" y="8426256"/>
            <a:ext cx="2757026" cy="1785104"/>
          </a:xfrm>
          <a:prstGeom prst="rect">
            <a:avLst/>
          </a:prstGeom>
        </p:spPr>
        <p:txBody>
          <a:bodyPr wrap="square">
            <a:spAutoFit/>
          </a:bodyPr>
          <a:lstStyle/>
          <a:p>
            <a:pPr lvl="0" algn="just">
              <a:spcBef>
                <a:spcPts val="600"/>
              </a:spcBef>
              <a:spcAft>
                <a:spcPts val="600"/>
              </a:spcAft>
            </a:pP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L’élevage se caractérise par l’existence de techniques traditionnelles que sont l’élevage pastoral fondé sur la transhumance et l’élevage sédentaire du terroir villageois. Mais la réduction de l’espace pastoral due à la progression des terres salées est un handicap majeur. Cependant, avec la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création de GIE et d’associations villageoises appuyées par les ONG</a:t>
            </a: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 un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élevage de type moderne </a:t>
            </a:r>
            <a:r>
              <a:rPr lang="fr-FR" sz="1100" noProof="0" dirty="0">
                <a:solidFill>
                  <a:srgbClr val="202122"/>
                </a:solidFill>
                <a:latin typeface="Arial Narrow" panose="020B0606020202030204" pitchFamily="34" charset="0"/>
                <a:ea typeface="Times New Roman" panose="02020603050405020304" pitchFamily="18" charset="0"/>
                <a:cs typeface="Arial" panose="020B0604020202020204" pitchFamily="34" charset="0"/>
              </a:rPr>
              <a:t>se développe de plus en plus dans la région.</a:t>
            </a:r>
            <a:endParaRPr lang="fr-FR" sz="1100" noProof="0" dirty="0">
              <a:solidFill>
                <a:prstClr val="black"/>
              </a:solidFill>
              <a:latin typeface="Arial Narrow" panose="020B0606020202030204" pitchFamily="34" charset="0"/>
              <a:ea typeface="Times New Roman" panose="02020603050405020304" pitchFamily="18" charset="0"/>
            </a:endParaRPr>
          </a:p>
        </p:txBody>
      </p:sp>
      <p:sp>
        <p:nvSpPr>
          <p:cNvPr id="2" name="Slide Number Placeholder 1"/>
          <p:cNvSpPr>
            <a:spLocks noGrp="1"/>
          </p:cNvSpPr>
          <p:nvPr>
            <p:ph type="sldNum" sz="quarter" idx="12"/>
          </p:nvPr>
        </p:nvSpPr>
        <p:spPr>
          <a:xfrm>
            <a:off x="5339020" y="10117164"/>
            <a:ext cx="1700927" cy="569240"/>
          </a:xfrm>
        </p:spPr>
        <p:txBody>
          <a:bodyPr/>
          <a:lstStyle/>
          <a:p>
            <a:fld id="{3FA597D1-4CAF-4C93-A4A7-1DCF6236AA74}" type="slidenum">
              <a:rPr lang="fr-FR" sz="1600" noProof="0" smtClean="0"/>
              <a:t>17</a:t>
            </a:fld>
            <a:endParaRPr lang="fr-FR" sz="1600" noProof="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8579"/>
          <a:stretch/>
        </p:blipFill>
        <p:spPr>
          <a:xfrm>
            <a:off x="3917954" y="1585317"/>
            <a:ext cx="1650996" cy="11780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929"/>
          <a:stretch/>
        </p:blipFill>
        <p:spPr>
          <a:xfrm>
            <a:off x="5641975" y="1585317"/>
            <a:ext cx="1414768" cy="1178050"/>
          </a:xfrm>
          <a:prstGeom prst="rect">
            <a:avLst/>
          </a:prstGeom>
        </p:spPr>
      </p:pic>
      <p:sp>
        <p:nvSpPr>
          <p:cNvPr id="21" name="Rectangle 20"/>
          <p:cNvSpPr/>
          <p:nvPr/>
        </p:nvSpPr>
        <p:spPr>
          <a:xfrm>
            <a:off x="3883028" y="1550728"/>
            <a:ext cx="1122423" cy="3693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Mangrove et palmiers </a:t>
            </a:r>
          </a:p>
          <a:p>
            <a:r>
              <a:rPr lang="fr-FR" sz="900" noProof="0" dirty="0">
                <a:latin typeface="Arial Narrow" panose="020B0606020202030204" pitchFamily="34" charset="0"/>
                <a:ea typeface="Calibri" panose="020F0502020204030204" pitchFamily="34" charset="0"/>
                <a:cs typeface="Times New Roman" panose="02020603050405020304" pitchFamily="18" charset="0"/>
              </a:rPr>
              <a:t>de Casamance</a:t>
            </a:r>
            <a:endParaRPr lang="fr-FR" sz="900" noProof="0" dirty="0">
              <a:latin typeface="Arial Narrow" panose="020B060602020203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8" t="2638" r="5581" b="-81"/>
          <a:stretch/>
        </p:blipFill>
        <p:spPr>
          <a:xfrm>
            <a:off x="3194488" y="4728202"/>
            <a:ext cx="1257152" cy="1825237"/>
          </a:xfrm>
          <a:prstGeom prst="rect">
            <a:avLst/>
          </a:prstGeom>
        </p:spPr>
      </p:pic>
      <p:sp>
        <p:nvSpPr>
          <p:cNvPr id="26" name="Rectangle 25"/>
          <p:cNvSpPr/>
          <p:nvPr/>
        </p:nvSpPr>
        <p:spPr>
          <a:xfrm>
            <a:off x="4516510" y="4693347"/>
            <a:ext cx="1747067" cy="507831"/>
          </a:xfrm>
          <a:prstGeom prst="rect">
            <a:avLst/>
          </a:prstGeom>
        </p:spPr>
        <p:txBody>
          <a:bodyPr wrap="squar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Carte des zones d’intervention d’ICD Afrique et du trajet des voyages solidaires dans le delta du Saloum</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64412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4111" y="416286"/>
            <a:ext cx="3414233" cy="2292935"/>
          </a:xfrm>
          <a:prstGeom prst="rect">
            <a:avLst/>
          </a:prstGeom>
        </p:spPr>
        <p:txBody>
          <a:bodyPr wrap="square">
            <a:spAutoFit/>
          </a:bodyPr>
          <a:lstStyle/>
          <a:p>
            <a:pPr algn="just"/>
            <a:r>
              <a:rPr lang="fr-FR" sz="1100" noProof="0" dirty="0">
                <a:latin typeface="Arial Narrow" panose="020B0606020202030204" pitchFamily="34" charset="0"/>
              </a:rPr>
              <a:t>La pêche est essentiellement pratiquée dans la « Réserve de la Biosphère du Delta du Saloum » qui couvre le domaine continental, le domaine amphibie composé de trois grands groupes d’îles et le domaine maritime qui s’étale sur 65 km de côtes. Le tourisme recèle d’énormes potentialités et occupe une place de choix dans le tissu économique de la région. En effet, il offre une </a:t>
            </a:r>
            <a:r>
              <a:rPr lang="fr-FR" sz="1100" b="1" noProof="0" dirty="0">
                <a:solidFill>
                  <a:srgbClr val="B20909"/>
                </a:solidFill>
                <a:latin typeface="Arial Narrow" panose="020B0606020202030204" pitchFamily="34" charset="0"/>
              </a:rPr>
              <a:t>gamme assez riche de sites touristiques </a:t>
            </a:r>
            <a:r>
              <a:rPr lang="fr-FR" sz="1100" noProof="0" dirty="0">
                <a:latin typeface="Arial Narrow" panose="020B0606020202030204" pitchFamily="34" charset="0"/>
              </a:rPr>
              <a:t>constitués par les nombreux cours d’eau et ‘’</a:t>
            </a:r>
            <a:r>
              <a:rPr lang="fr-FR" sz="1100" noProof="0" dirty="0" err="1">
                <a:latin typeface="Arial Narrow" panose="020B0606020202030204" pitchFamily="34" charset="0"/>
              </a:rPr>
              <a:t>bolongs</a:t>
            </a:r>
            <a:r>
              <a:rPr lang="fr-FR" sz="1100" noProof="0" dirty="0">
                <a:latin typeface="Arial Narrow" panose="020B0606020202030204" pitchFamily="34" charset="0"/>
              </a:rPr>
              <a:t>’’, les îles du Saloum, le Parc National du Delta du Saloum et de plusieurs autres sites et monuments historiques. En 2005 la région comptait 99 établissements d’hébergements touristiques constitués d’hôtels, de campements et d’auberges d’une capacité totale de 1 797 chambres et de 3 450 lits.</a:t>
            </a:r>
          </a:p>
        </p:txBody>
      </p:sp>
      <p:sp>
        <p:nvSpPr>
          <p:cNvPr id="25" name="Rectangle 24"/>
          <p:cNvSpPr/>
          <p:nvPr/>
        </p:nvSpPr>
        <p:spPr>
          <a:xfrm>
            <a:off x="503089" y="2849385"/>
            <a:ext cx="118601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p:cNvSpPr/>
          <p:nvPr/>
        </p:nvSpPr>
        <p:spPr>
          <a:xfrm>
            <a:off x="489886" y="2795563"/>
            <a:ext cx="2552524"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Administration</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pic>
        <p:nvPicPr>
          <p:cNvPr id="8195" name="Picture 3" descr="Découpage administratif de la région de Fatick- Au Sénégal, le cœur du  Sénégal"/>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88344" y="416286"/>
            <a:ext cx="32099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3089" y="3109036"/>
            <a:ext cx="6588580" cy="938719"/>
          </a:xfrm>
          <a:prstGeom prst="rect">
            <a:avLst/>
          </a:prstGeom>
        </p:spPr>
        <p:txBody>
          <a:bodyPr wrap="square">
            <a:spAutoFit/>
          </a:bodyPr>
          <a:lstStyle/>
          <a:p>
            <a:pPr algn="just"/>
            <a:r>
              <a:rPr lang="fr-FR" sz="1100" noProof="0" dirty="0">
                <a:latin typeface="Arial Narrow" panose="020B0606020202030204" pitchFamily="34" charset="0"/>
              </a:rPr>
              <a:t>La région de Fatick est l'une des 14 régions administratives du Sénégal. Elle est frontalière avec la Gambie. Le chef-lieu régional est la ville de Fatick.</a:t>
            </a:r>
          </a:p>
          <a:p>
            <a:pPr algn="just"/>
            <a:r>
              <a:rPr lang="fr-FR" sz="1100" noProof="0" dirty="0">
                <a:latin typeface="Arial Narrow" panose="020B0606020202030204" pitchFamily="34" charset="0"/>
              </a:rPr>
              <a:t>La région est découpée en </a:t>
            </a:r>
            <a:r>
              <a:rPr lang="fr-FR" sz="1100" b="1" noProof="0" dirty="0">
                <a:solidFill>
                  <a:srgbClr val="B20909"/>
                </a:solidFill>
                <a:latin typeface="Arial Narrow" panose="020B0606020202030204" pitchFamily="34" charset="0"/>
              </a:rPr>
              <a:t>trois départements </a:t>
            </a:r>
            <a:r>
              <a:rPr lang="fr-FR" sz="1100" noProof="0" dirty="0">
                <a:latin typeface="Arial Narrow" panose="020B0606020202030204" pitchFamily="34" charset="0"/>
              </a:rPr>
              <a:t>: </a:t>
            </a:r>
            <a:r>
              <a:rPr lang="fr-FR" sz="1100" b="1" noProof="0" dirty="0">
                <a:solidFill>
                  <a:srgbClr val="B20909"/>
                </a:solidFill>
                <a:latin typeface="Arial Narrow" panose="020B0606020202030204" pitchFamily="34" charset="0"/>
              </a:rPr>
              <a:t>Fatick</a:t>
            </a:r>
            <a:r>
              <a:rPr lang="fr-FR" sz="1100" noProof="0" dirty="0">
                <a:latin typeface="Arial Narrow" panose="020B0606020202030204" pitchFamily="34" charset="0"/>
              </a:rPr>
              <a:t>, </a:t>
            </a:r>
            <a:r>
              <a:rPr lang="fr-FR" sz="1100" b="1" noProof="0" dirty="0">
                <a:solidFill>
                  <a:srgbClr val="B20909"/>
                </a:solidFill>
                <a:latin typeface="Arial Narrow" panose="020B0606020202030204" pitchFamily="34" charset="0"/>
              </a:rPr>
              <a:t>Foundiougne </a:t>
            </a:r>
            <a:r>
              <a:rPr lang="fr-FR" sz="1100" noProof="0" dirty="0">
                <a:latin typeface="Arial Narrow" panose="020B0606020202030204" pitchFamily="34" charset="0"/>
              </a:rPr>
              <a:t>et </a:t>
            </a:r>
            <a:r>
              <a:rPr lang="fr-FR" sz="1100" b="1" noProof="0" dirty="0" err="1">
                <a:solidFill>
                  <a:srgbClr val="B20909"/>
                </a:solidFill>
                <a:latin typeface="Arial Narrow" panose="020B0606020202030204" pitchFamily="34" charset="0"/>
              </a:rPr>
              <a:t>Gossas</a:t>
            </a:r>
            <a:r>
              <a:rPr lang="fr-FR" sz="1100" noProof="0" dirty="0">
                <a:latin typeface="Arial Narrow" panose="020B0606020202030204" pitchFamily="34" charset="0"/>
              </a:rPr>
              <a:t>. </a:t>
            </a:r>
          </a:p>
          <a:p>
            <a:pPr algn="just"/>
            <a:r>
              <a:rPr lang="fr-FR" sz="1100" noProof="0" dirty="0">
                <a:latin typeface="Arial Narrow" panose="020B0606020202030204" pitchFamily="34" charset="0"/>
              </a:rPr>
              <a:t>Elle comprend 9 arrondissements :   </a:t>
            </a:r>
            <a:r>
              <a:rPr lang="fr-FR" sz="1100" noProof="0" dirty="0" err="1">
                <a:latin typeface="Arial Narrow" panose="020B0606020202030204" pitchFamily="34" charset="0"/>
              </a:rPr>
              <a:t>Diakhao</a:t>
            </a:r>
            <a:r>
              <a:rPr lang="fr-FR" sz="1100" noProof="0" dirty="0">
                <a:latin typeface="Arial Narrow" panose="020B0606020202030204" pitchFamily="34" charset="0"/>
              </a:rPr>
              <a:t> -  </a:t>
            </a:r>
            <a:r>
              <a:rPr lang="fr-FR" sz="1100" noProof="0" dirty="0" err="1">
                <a:latin typeface="Arial Narrow" panose="020B0606020202030204" pitchFamily="34" charset="0"/>
              </a:rPr>
              <a:t>Fimela</a:t>
            </a:r>
            <a:r>
              <a:rPr lang="fr-FR" sz="1100" noProof="0" dirty="0">
                <a:latin typeface="Arial Narrow" panose="020B0606020202030204" pitchFamily="34" charset="0"/>
              </a:rPr>
              <a:t> - </a:t>
            </a:r>
            <a:r>
              <a:rPr lang="fr-FR" sz="1100" noProof="0" dirty="0" err="1">
                <a:latin typeface="Arial Narrow" panose="020B0606020202030204" pitchFamily="34" charset="0"/>
              </a:rPr>
              <a:t>Niakhar</a:t>
            </a:r>
            <a:r>
              <a:rPr lang="fr-FR" sz="1100" noProof="0" dirty="0">
                <a:latin typeface="Arial Narrow" panose="020B0606020202030204" pitchFamily="34" charset="0"/>
              </a:rPr>
              <a:t> - </a:t>
            </a:r>
            <a:r>
              <a:rPr lang="fr-FR" sz="1100" noProof="0" dirty="0" err="1">
                <a:latin typeface="Arial Narrow" panose="020B0606020202030204" pitchFamily="34" charset="0"/>
              </a:rPr>
              <a:t>Tattaguine</a:t>
            </a:r>
            <a:r>
              <a:rPr lang="fr-FR" sz="1100" noProof="0" dirty="0">
                <a:latin typeface="Arial Narrow" panose="020B0606020202030204" pitchFamily="34" charset="0"/>
              </a:rPr>
              <a:t> - </a:t>
            </a:r>
            <a:r>
              <a:rPr lang="fr-FR" sz="1100" noProof="0" dirty="0" err="1">
                <a:latin typeface="Arial Narrow" panose="020B0606020202030204" pitchFamily="34" charset="0"/>
              </a:rPr>
              <a:t>Toubacouta</a:t>
            </a:r>
            <a:r>
              <a:rPr lang="fr-FR" sz="1100" noProof="0" dirty="0">
                <a:latin typeface="Arial Narrow" panose="020B0606020202030204" pitchFamily="34" charset="0"/>
              </a:rPr>
              <a:t> - </a:t>
            </a:r>
            <a:r>
              <a:rPr lang="fr-FR" sz="1100" noProof="0" dirty="0" err="1">
                <a:latin typeface="Arial Narrow" panose="020B0606020202030204" pitchFamily="34" charset="0"/>
              </a:rPr>
              <a:t>Djilor</a:t>
            </a:r>
            <a:r>
              <a:rPr lang="fr-FR" sz="1100" noProof="0" dirty="0">
                <a:latin typeface="Arial Narrow" panose="020B0606020202030204" pitchFamily="34" charset="0"/>
              </a:rPr>
              <a:t> - Niodior - Colobane - </a:t>
            </a:r>
            <a:r>
              <a:rPr lang="fr-FR" sz="1100" noProof="0" dirty="0" err="1">
                <a:latin typeface="Arial Narrow" panose="020B0606020202030204" pitchFamily="34" charset="0"/>
              </a:rPr>
              <a:t>Ouadiour</a:t>
            </a:r>
            <a:r>
              <a:rPr lang="fr-FR" sz="1100" noProof="0" dirty="0">
                <a:latin typeface="Arial Narrow" panose="020B0606020202030204" pitchFamily="34" charset="0"/>
              </a:rPr>
              <a:t>.</a:t>
            </a:r>
          </a:p>
        </p:txBody>
      </p:sp>
      <p:sp>
        <p:nvSpPr>
          <p:cNvPr id="29" name="Rectangle 28"/>
          <p:cNvSpPr/>
          <p:nvPr/>
        </p:nvSpPr>
        <p:spPr>
          <a:xfrm>
            <a:off x="516292" y="4247812"/>
            <a:ext cx="108814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4" name="Rectangle 33"/>
          <p:cNvSpPr/>
          <p:nvPr/>
        </p:nvSpPr>
        <p:spPr>
          <a:xfrm>
            <a:off x="503089" y="4193990"/>
            <a:ext cx="380875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Faune &amp; flore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89886" y="4490532"/>
            <a:ext cx="6614985" cy="3647152"/>
          </a:xfrm>
          <a:prstGeom prst="rect">
            <a:avLst/>
          </a:prstGeom>
        </p:spPr>
        <p:txBody>
          <a:bodyPr wrap="square">
            <a:spAutoFit/>
          </a:bodyPr>
          <a:lstStyle/>
          <a:p>
            <a:pPr algn="just"/>
            <a:r>
              <a:rPr lang="fr-FR" sz="1100" noProof="0" dirty="0">
                <a:latin typeface="Arial Narrow" panose="020B0606020202030204" pitchFamily="34" charset="0"/>
              </a:rPr>
              <a:t>Le </a:t>
            </a:r>
            <a:r>
              <a:rPr lang="fr-FR" sz="1100" b="1" noProof="0" dirty="0">
                <a:solidFill>
                  <a:srgbClr val="B20909"/>
                </a:solidFill>
                <a:latin typeface="Arial Narrow" panose="020B0606020202030204" pitchFamily="34" charset="0"/>
              </a:rPr>
              <a:t>Delta du Saloum </a:t>
            </a:r>
            <a:r>
              <a:rPr lang="fr-FR" sz="1100" noProof="0" dirty="0">
                <a:latin typeface="Arial Narrow" panose="020B0606020202030204" pitchFamily="34" charset="0"/>
              </a:rPr>
              <a:t>est un delta de rivière au Sénégal, où le Saloum se jette dans l'océan Atlantique. Le delta est </a:t>
            </a:r>
            <a:r>
              <a:rPr lang="fr-FR" sz="1100" b="1" noProof="0" dirty="0">
                <a:solidFill>
                  <a:srgbClr val="B20909"/>
                </a:solidFill>
                <a:latin typeface="Arial Narrow" panose="020B0606020202030204" pitchFamily="34" charset="0"/>
              </a:rPr>
              <a:t>inscrit au patrimoine mondial depuis 2011 </a:t>
            </a:r>
            <a:r>
              <a:rPr lang="fr-FR" sz="1100" noProof="0" dirty="0">
                <a:latin typeface="Arial Narrow" panose="020B0606020202030204" pitchFamily="34" charset="0"/>
              </a:rPr>
              <a:t>et la zone est protégée par le parc national du delta du Saloum.</a:t>
            </a:r>
          </a:p>
          <a:p>
            <a:pPr algn="just"/>
            <a:r>
              <a:rPr lang="fr-FR" sz="1100" noProof="0" dirty="0">
                <a:latin typeface="Arial Narrow" panose="020B0606020202030204" pitchFamily="34" charset="0"/>
              </a:rPr>
              <a:t>Le </a:t>
            </a:r>
            <a:r>
              <a:rPr lang="fr-FR" sz="1100" b="1" noProof="0" dirty="0">
                <a:solidFill>
                  <a:srgbClr val="B20909"/>
                </a:solidFill>
                <a:latin typeface="Arial Narrow" panose="020B0606020202030204" pitchFamily="34" charset="0"/>
              </a:rPr>
              <a:t>Parc national du delta du Saloum</a:t>
            </a:r>
            <a:r>
              <a:rPr lang="fr-FR" sz="1100" noProof="0" dirty="0">
                <a:latin typeface="Arial Narrow" panose="020B0606020202030204" pitchFamily="34" charset="0"/>
              </a:rPr>
              <a:t> (PNDS) est l'un des six parcs nationaux du Sénégal — le second après celui du </a:t>
            </a:r>
            <a:r>
              <a:rPr lang="fr-FR" sz="1100" noProof="0" dirty="0" err="1">
                <a:latin typeface="Arial Narrow" panose="020B0606020202030204" pitchFamily="34" charset="0"/>
              </a:rPr>
              <a:t>Niokolo-Koba</a:t>
            </a:r>
            <a:r>
              <a:rPr lang="fr-FR" sz="1100" noProof="0" dirty="0">
                <a:latin typeface="Arial Narrow" panose="020B0606020202030204" pitchFamily="34" charset="0"/>
              </a:rPr>
              <a:t>, avec une superficie de 76 000 hectares. Le delta a été inscrit au patrimoine mondial en 2011 ainsi qu'au titre de réserve de biosphère en 1980 par l'Unesco et en tant que site Ramsar en 1984 pour l'importance de ses zones humides.</a:t>
            </a:r>
          </a:p>
          <a:p>
            <a:pPr algn="just"/>
            <a:r>
              <a:rPr lang="fr-FR" sz="1100" noProof="0" dirty="0">
                <a:latin typeface="Arial Narrow" panose="020B0606020202030204" pitchFamily="34" charset="0"/>
              </a:rPr>
              <a:t>Les principaux biotopes observés sont les vasières à mangrove et les tannes, les côtes et îlots sableux, le milieu marin, la savane boisée soudanienne.</a:t>
            </a:r>
          </a:p>
          <a:p>
            <a:pPr algn="just"/>
            <a:r>
              <a:rPr lang="fr-FR" sz="1100" b="1" noProof="0" dirty="0">
                <a:solidFill>
                  <a:srgbClr val="B20909"/>
                </a:solidFill>
                <a:latin typeface="Arial Narrow" panose="020B0606020202030204" pitchFamily="34" charset="0"/>
              </a:rPr>
              <a:t>Le parc concentre une part importante des ressources fauniques et floristiques du Sénégal</a:t>
            </a:r>
            <a:r>
              <a:rPr lang="fr-FR" sz="1100" noProof="0" dirty="0">
                <a:latin typeface="Arial Narrow" panose="020B0606020202030204" pitchFamily="34" charset="0"/>
              </a:rPr>
              <a:t>. On y retrouve :</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95 espèces d’oiseaux :</a:t>
            </a:r>
            <a:r>
              <a:rPr lang="fr-FR" sz="1100" noProof="0" dirty="0">
                <a:latin typeface="Arial Narrow" panose="020B0606020202030204" pitchFamily="34" charset="0"/>
              </a:rPr>
              <a:t> Le parc est notamment le premier site mondial de reproduction de la sterne royale (</a:t>
            </a:r>
            <a:r>
              <a:rPr lang="fr-FR" sz="1100" noProof="0" dirty="0" err="1">
                <a:latin typeface="Arial Narrow" panose="020B0606020202030204" pitchFamily="34" charset="0"/>
              </a:rPr>
              <a:t>Thalasseus</a:t>
            </a:r>
            <a:r>
              <a:rPr lang="fr-FR" sz="1100" noProof="0" dirty="0">
                <a:latin typeface="Arial Narrow" panose="020B0606020202030204" pitchFamily="34" charset="0"/>
              </a:rPr>
              <a:t> </a:t>
            </a:r>
            <a:r>
              <a:rPr lang="fr-FR" sz="1100" noProof="0" dirty="0" err="1">
                <a:latin typeface="Arial Narrow" panose="020B0606020202030204" pitchFamily="34" charset="0"/>
              </a:rPr>
              <a:t>maximus</a:t>
            </a:r>
            <a:r>
              <a:rPr lang="fr-FR" sz="1100" noProof="0" dirty="0">
                <a:latin typeface="Arial Narrow" panose="020B0606020202030204" pitchFamily="34" charset="0"/>
              </a:rPr>
              <a:t>) mais on y trouve aussi notamment le flamant nain (</a:t>
            </a:r>
            <a:r>
              <a:rPr lang="fr-FR" sz="1100" noProof="0" dirty="0" err="1">
                <a:latin typeface="Arial Narrow" panose="020B0606020202030204" pitchFamily="34" charset="0"/>
              </a:rPr>
              <a:t>Phoeniconaias</a:t>
            </a:r>
            <a:r>
              <a:rPr lang="fr-FR" sz="1100" noProof="0" dirty="0">
                <a:latin typeface="Arial Narrow" panose="020B0606020202030204" pitchFamily="34" charset="0"/>
              </a:rPr>
              <a:t> minor), le pélican gris (</a:t>
            </a:r>
            <a:r>
              <a:rPr lang="fr-FR" sz="1100" noProof="0" dirty="0" err="1">
                <a:latin typeface="Arial Narrow" panose="020B0606020202030204" pitchFamily="34" charset="0"/>
              </a:rPr>
              <a:t>Pelecanus</a:t>
            </a:r>
            <a:r>
              <a:rPr lang="fr-FR" sz="1100" noProof="0" dirty="0">
                <a:latin typeface="Arial Narrow" panose="020B0606020202030204" pitchFamily="34" charset="0"/>
              </a:rPr>
              <a:t> </a:t>
            </a:r>
            <a:r>
              <a:rPr lang="fr-FR" sz="1100" noProof="0" dirty="0" err="1">
                <a:latin typeface="Arial Narrow" panose="020B0606020202030204" pitchFamily="34" charset="0"/>
              </a:rPr>
              <a:t>rufescens</a:t>
            </a:r>
            <a:r>
              <a:rPr lang="fr-FR" sz="1100" noProof="0" dirty="0">
                <a:latin typeface="Arial Narrow" panose="020B0606020202030204" pitchFamily="34" charset="0"/>
              </a:rPr>
              <a:t>), le héron goliath (Ardea goliath), le goéland railleur (</a:t>
            </a:r>
            <a:r>
              <a:rPr lang="fr-FR" sz="1100" noProof="0" dirty="0" err="1">
                <a:latin typeface="Arial Narrow" panose="020B0606020202030204" pitchFamily="34" charset="0"/>
              </a:rPr>
              <a:t>Larus</a:t>
            </a:r>
            <a:r>
              <a:rPr lang="fr-FR" sz="1100" noProof="0" dirty="0">
                <a:latin typeface="Arial Narrow" panose="020B0606020202030204" pitchFamily="34" charset="0"/>
              </a:rPr>
              <a:t> </a:t>
            </a:r>
            <a:r>
              <a:rPr lang="fr-FR" sz="1100" noProof="0" dirty="0" err="1">
                <a:latin typeface="Arial Narrow" panose="020B0606020202030204" pitchFamily="34" charset="0"/>
              </a:rPr>
              <a:t>genei</a:t>
            </a:r>
            <a:r>
              <a:rPr lang="fr-FR" sz="1100" noProof="0" dirty="0">
                <a:latin typeface="Arial Narrow" panose="020B0606020202030204" pitchFamily="34" charset="0"/>
              </a:rPr>
              <a:t>), la mouette à tête grise (</a:t>
            </a:r>
            <a:r>
              <a:rPr lang="fr-FR" sz="1100" noProof="0" dirty="0" err="1">
                <a:latin typeface="Arial Narrow" panose="020B0606020202030204" pitchFamily="34" charset="0"/>
              </a:rPr>
              <a:t>Chroicocephalus</a:t>
            </a:r>
            <a:r>
              <a:rPr lang="fr-FR" sz="1100" noProof="0" dirty="0">
                <a:latin typeface="Arial Narrow" panose="020B0606020202030204" pitchFamily="34" charset="0"/>
              </a:rPr>
              <a:t> </a:t>
            </a:r>
            <a:r>
              <a:rPr lang="fr-FR" sz="1100" noProof="0" dirty="0" err="1">
                <a:latin typeface="Arial Narrow" panose="020B0606020202030204" pitchFamily="34" charset="0"/>
              </a:rPr>
              <a:t>cirrocephalus</a:t>
            </a:r>
            <a:r>
              <a:rPr lang="fr-FR" sz="1100" noProof="0" dirty="0">
                <a:latin typeface="Arial Narrow" panose="020B0606020202030204" pitchFamily="34" charset="0"/>
              </a:rPr>
              <a:t>) et la sterne caspienne (</a:t>
            </a:r>
            <a:r>
              <a:rPr lang="fr-FR" sz="1100" noProof="0" dirty="0" err="1">
                <a:latin typeface="Arial Narrow" panose="020B0606020202030204" pitchFamily="34" charset="0"/>
              </a:rPr>
              <a:t>Hydroprogne</a:t>
            </a:r>
            <a:r>
              <a:rPr lang="fr-FR" sz="1100" noProof="0" dirty="0">
                <a:latin typeface="Arial Narrow" panose="020B0606020202030204" pitchFamily="34" charset="0"/>
              </a:rPr>
              <a:t> </a:t>
            </a:r>
            <a:r>
              <a:rPr lang="fr-FR" sz="1100" noProof="0" dirty="0" err="1">
                <a:latin typeface="Arial Narrow" panose="020B0606020202030204" pitchFamily="34" charset="0"/>
              </a:rPr>
              <a:t>caspia</a:t>
            </a:r>
            <a:r>
              <a:rPr lang="fr-FR" sz="1100" noProof="0" dirty="0">
                <a:latin typeface="Arial Narrow" panose="020B0606020202030204" pitchFamily="34" charset="0"/>
              </a:rPr>
              <a:t>), l'aigrette à gorge blanche (</a:t>
            </a:r>
            <a:r>
              <a:rPr lang="fr-FR" sz="1100" noProof="0" dirty="0" err="1">
                <a:latin typeface="Arial Narrow" panose="020B0606020202030204" pitchFamily="34" charset="0"/>
              </a:rPr>
              <a:t>Egretta</a:t>
            </a:r>
            <a:r>
              <a:rPr lang="fr-FR" sz="1100" noProof="0" dirty="0">
                <a:latin typeface="Arial Narrow" panose="020B0606020202030204" pitchFamily="34" charset="0"/>
              </a:rPr>
              <a:t> </a:t>
            </a:r>
            <a:r>
              <a:rPr lang="fr-FR" sz="1100" noProof="0" dirty="0" err="1">
                <a:latin typeface="Arial Narrow" panose="020B0606020202030204" pitchFamily="34" charset="0"/>
              </a:rPr>
              <a:t>gularis</a:t>
            </a:r>
            <a:r>
              <a:rPr lang="fr-FR" sz="1100" noProof="0" dirty="0">
                <a:latin typeface="Arial Narrow" panose="020B0606020202030204" pitchFamily="34" charset="0"/>
              </a:rPr>
              <a:t>), le </a:t>
            </a:r>
            <a:r>
              <a:rPr lang="fr-FR" sz="1100" noProof="0" dirty="0" err="1">
                <a:latin typeface="Arial Narrow" panose="020B0606020202030204" pitchFamily="34" charset="0"/>
              </a:rPr>
              <a:t>bagadais</a:t>
            </a:r>
            <a:r>
              <a:rPr lang="fr-FR" sz="1100" noProof="0" dirty="0">
                <a:latin typeface="Arial Narrow" panose="020B0606020202030204" pitchFamily="34" charset="0"/>
              </a:rPr>
              <a:t> casqué (</a:t>
            </a:r>
            <a:r>
              <a:rPr lang="fr-FR" sz="1100" noProof="0" dirty="0" err="1">
                <a:latin typeface="Arial Narrow" panose="020B0606020202030204" pitchFamily="34" charset="0"/>
              </a:rPr>
              <a:t>Prionops</a:t>
            </a:r>
            <a:r>
              <a:rPr lang="fr-FR" sz="1100" noProof="0" dirty="0">
                <a:latin typeface="Arial Narrow" panose="020B0606020202030204" pitchFamily="34" charset="0"/>
              </a:rPr>
              <a:t> </a:t>
            </a:r>
            <a:r>
              <a:rPr lang="fr-FR" sz="1100" noProof="0" dirty="0" err="1">
                <a:latin typeface="Arial Narrow" panose="020B0606020202030204" pitchFamily="34" charset="0"/>
              </a:rPr>
              <a:t>plumatus</a:t>
            </a:r>
            <a:r>
              <a:rPr lang="fr-FR" sz="1100" noProof="0" dirty="0">
                <a:latin typeface="Arial Narrow" panose="020B0606020202030204" pitchFamily="34" charset="0"/>
              </a:rPr>
              <a:t>), la barge à queue noire (</a:t>
            </a:r>
            <a:r>
              <a:rPr lang="fr-FR" sz="1100" noProof="0" dirty="0" err="1">
                <a:latin typeface="Arial Narrow" panose="020B0606020202030204" pitchFamily="34" charset="0"/>
              </a:rPr>
              <a:t>Limosa</a:t>
            </a:r>
            <a:r>
              <a:rPr lang="fr-FR" sz="1100" noProof="0" dirty="0">
                <a:latin typeface="Arial Narrow" panose="020B0606020202030204" pitchFamily="34" charset="0"/>
              </a:rPr>
              <a:t> </a:t>
            </a:r>
            <a:r>
              <a:rPr lang="fr-FR" sz="1100" noProof="0" dirty="0" err="1">
                <a:latin typeface="Arial Narrow" panose="020B0606020202030204" pitchFamily="34" charset="0"/>
              </a:rPr>
              <a:t>limosa</a:t>
            </a:r>
            <a:r>
              <a:rPr lang="fr-FR" sz="1100" noProof="0" dirty="0">
                <a:latin typeface="Arial Narrow" panose="020B0606020202030204" pitchFamily="34" charset="0"/>
              </a:rPr>
              <a:t>), l'avocette élégante (</a:t>
            </a:r>
            <a:r>
              <a:rPr lang="fr-FR" sz="1100" noProof="0" dirty="0" err="1">
                <a:latin typeface="Arial Narrow" panose="020B0606020202030204" pitchFamily="34" charset="0"/>
              </a:rPr>
              <a:t>Recurvirostra</a:t>
            </a:r>
            <a:r>
              <a:rPr lang="fr-FR" sz="1100" noProof="0" dirty="0">
                <a:latin typeface="Arial Narrow" panose="020B0606020202030204" pitchFamily="34" charset="0"/>
              </a:rPr>
              <a:t> </a:t>
            </a:r>
            <a:r>
              <a:rPr lang="fr-FR" sz="1100" noProof="0" dirty="0" err="1">
                <a:latin typeface="Arial Narrow" panose="020B0606020202030204" pitchFamily="34" charset="0"/>
              </a:rPr>
              <a:t>avosetta</a:t>
            </a:r>
            <a:r>
              <a:rPr lang="fr-FR" sz="1100" noProof="0" dirty="0">
                <a:latin typeface="Arial Narrow" panose="020B0606020202030204" pitchFamily="34" charset="0"/>
              </a:rPr>
              <a:t>), ainsi que des milliers de limicoles paléarctiques.</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114 espèces de poissons :</a:t>
            </a:r>
            <a:r>
              <a:rPr lang="fr-FR" sz="1100" noProof="0" dirty="0">
                <a:latin typeface="Arial Narrow" panose="020B0606020202030204" pitchFamily="34" charset="0"/>
              </a:rPr>
              <a:t> L'une des plus importantes zones de concentration d'espèces de poissons du pays. 6e estuaire mondial en termes de diversité </a:t>
            </a:r>
            <a:r>
              <a:rPr lang="fr-FR" sz="1100" noProof="0" dirty="0" err="1">
                <a:latin typeface="Arial Narrow" panose="020B0606020202030204" pitchFamily="34" charset="0"/>
              </a:rPr>
              <a:t>ichtyofaunique</a:t>
            </a:r>
            <a:r>
              <a:rPr lang="fr-FR" sz="1100" noProof="0" dirty="0">
                <a:latin typeface="Arial Narrow" panose="020B0606020202030204" pitchFamily="34" charset="0"/>
              </a:rPr>
              <a:t>.</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35 espèces de grande et moyenne faune :</a:t>
            </a:r>
            <a:r>
              <a:rPr lang="fr-FR" sz="1100" noProof="0" dirty="0">
                <a:latin typeface="Arial Narrow" panose="020B0606020202030204" pitchFamily="34" charset="0"/>
              </a:rPr>
              <a:t> Les mammifères y sont peu représentés, mais on y rencontre cependant des phacochères, des hyènes tachetées (</a:t>
            </a:r>
            <a:r>
              <a:rPr lang="fr-FR" sz="1100" noProof="0" dirty="0" err="1">
                <a:latin typeface="Arial Narrow" panose="020B0606020202030204" pitchFamily="34" charset="0"/>
              </a:rPr>
              <a:t>Crocuta</a:t>
            </a:r>
            <a:r>
              <a:rPr lang="fr-FR" sz="1100" noProof="0" dirty="0">
                <a:latin typeface="Arial Narrow" panose="020B0606020202030204" pitchFamily="34" charset="0"/>
              </a:rPr>
              <a:t> </a:t>
            </a:r>
            <a:r>
              <a:rPr lang="fr-FR" sz="1100" noProof="0" dirty="0" err="1">
                <a:latin typeface="Arial Narrow" panose="020B0606020202030204" pitchFamily="34" charset="0"/>
              </a:rPr>
              <a:t>crocuta</a:t>
            </a:r>
            <a:r>
              <a:rPr lang="fr-FR" sz="1100" noProof="0" dirty="0">
                <a:latin typeface="Arial Narrow" panose="020B0606020202030204" pitchFamily="34" charset="0"/>
              </a:rPr>
              <a:t>), des guibs harnachés (</a:t>
            </a:r>
            <a:r>
              <a:rPr lang="fr-FR" sz="1100" noProof="0" dirty="0" err="1">
                <a:latin typeface="Arial Narrow" panose="020B0606020202030204" pitchFamily="34" charset="0"/>
              </a:rPr>
              <a:t>Tragelaphus</a:t>
            </a:r>
            <a:r>
              <a:rPr lang="fr-FR" sz="1100" noProof="0" dirty="0">
                <a:latin typeface="Arial Narrow" panose="020B0606020202030204" pitchFamily="34" charset="0"/>
              </a:rPr>
              <a:t> </a:t>
            </a:r>
            <a:r>
              <a:rPr lang="fr-FR" sz="1100" noProof="0" dirty="0" err="1">
                <a:latin typeface="Arial Narrow" panose="020B0606020202030204" pitchFamily="34" charset="0"/>
              </a:rPr>
              <a:t>scriptus</a:t>
            </a:r>
            <a:r>
              <a:rPr lang="fr-FR" sz="1100" noProof="0" dirty="0">
                <a:latin typeface="Arial Narrow" panose="020B0606020202030204" pitchFamily="34" charset="0"/>
              </a:rPr>
              <a:t>), des céphalophes de Grimm et surtout des singes patas, notamment le colobe bai (</a:t>
            </a:r>
            <a:r>
              <a:rPr lang="fr-FR" sz="1100" noProof="0" dirty="0" err="1">
                <a:latin typeface="Arial Narrow" panose="020B0606020202030204" pitchFamily="34" charset="0"/>
              </a:rPr>
              <a:t>Procolobus</a:t>
            </a:r>
            <a:r>
              <a:rPr lang="fr-FR" sz="1100" noProof="0" dirty="0">
                <a:latin typeface="Arial Narrow" panose="020B0606020202030204" pitchFamily="34" charset="0"/>
              </a:rPr>
              <a:t> </a:t>
            </a:r>
            <a:r>
              <a:rPr lang="fr-FR" sz="1100" noProof="0" dirty="0" err="1">
                <a:latin typeface="Arial Narrow" panose="020B0606020202030204" pitchFamily="34" charset="0"/>
              </a:rPr>
              <a:t>badius</a:t>
            </a:r>
            <a:r>
              <a:rPr lang="fr-FR" sz="1100" noProof="0" dirty="0">
                <a:latin typeface="Arial Narrow" panose="020B0606020202030204" pitchFamily="34" charset="0"/>
              </a:rPr>
              <a:t>). C’est un site important de reproduction de la tortue verte (</a:t>
            </a:r>
            <a:r>
              <a:rPr lang="fr-FR" sz="1100" noProof="0" dirty="0" err="1">
                <a:latin typeface="Arial Narrow" panose="020B0606020202030204" pitchFamily="34" charset="0"/>
              </a:rPr>
              <a:t>Chelonia</a:t>
            </a:r>
            <a:r>
              <a:rPr lang="fr-FR" sz="1100" noProof="0" dirty="0">
                <a:latin typeface="Arial Narrow" panose="020B0606020202030204" pitchFamily="34" charset="0"/>
              </a:rPr>
              <a:t> </a:t>
            </a:r>
            <a:r>
              <a:rPr lang="fr-FR" sz="1100" noProof="0" dirty="0" err="1">
                <a:latin typeface="Arial Narrow" panose="020B0606020202030204" pitchFamily="34" charset="0"/>
              </a:rPr>
              <a:t>mydas</a:t>
            </a:r>
            <a:r>
              <a:rPr lang="fr-FR" sz="1100" noProof="0" dirty="0">
                <a:latin typeface="Arial Narrow" panose="020B0606020202030204" pitchFamily="34" charset="0"/>
              </a:rPr>
              <a:t>), du lamantin et du dauphin Souza.</a:t>
            </a:r>
          </a:p>
          <a:p>
            <a:pPr marL="171450" indent="-171450" algn="just">
              <a:buFont typeface="Arial" panose="020B0604020202020204" pitchFamily="34" charset="0"/>
              <a:buChar char="•"/>
            </a:pPr>
            <a:r>
              <a:rPr lang="fr-FR" sz="1100" u="sng" noProof="0" dirty="0">
                <a:solidFill>
                  <a:srgbClr val="B20909"/>
                </a:solidFill>
                <a:latin typeface="Arial Narrow" panose="020B0606020202030204" pitchFamily="34" charset="0"/>
              </a:rPr>
              <a:t>186 espèces de végétation ligneuse</a:t>
            </a:r>
          </a:p>
        </p:txBody>
      </p:sp>
      <p:sp>
        <p:nvSpPr>
          <p:cNvPr id="2" name="Slide Number Placeholder 1"/>
          <p:cNvSpPr>
            <a:spLocks noGrp="1"/>
          </p:cNvSpPr>
          <p:nvPr>
            <p:ph type="sldNum" sz="quarter" idx="12"/>
          </p:nvPr>
        </p:nvSpPr>
        <p:spPr>
          <a:xfrm>
            <a:off x="5339020" y="10125631"/>
            <a:ext cx="1700927" cy="569240"/>
          </a:xfrm>
        </p:spPr>
        <p:txBody>
          <a:bodyPr/>
          <a:lstStyle/>
          <a:p>
            <a:fld id="{3FA597D1-4CAF-4C93-A4A7-1DCF6236AA74}" type="slidenum">
              <a:rPr lang="fr-FR" sz="1600" noProof="0" smtClean="0"/>
              <a:t>18</a:t>
            </a:fld>
            <a:endParaRPr lang="fr-FR" sz="1600" noProof="0" dirty="0"/>
          </a:p>
        </p:txBody>
      </p:sp>
      <p:pic>
        <p:nvPicPr>
          <p:cNvPr id="3" name="Picture 2"/>
          <p:cNvPicPr>
            <a:picLocks noChangeAspect="1"/>
          </p:cNvPicPr>
          <p:nvPr/>
        </p:nvPicPr>
        <p:blipFill>
          <a:blip r:embed="rId4"/>
          <a:stretch>
            <a:fillRect/>
          </a:stretch>
        </p:blipFill>
        <p:spPr>
          <a:xfrm>
            <a:off x="2906588" y="8290505"/>
            <a:ext cx="2729213" cy="1810705"/>
          </a:xfrm>
          <a:prstGeom prst="rect">
            <a:avLst/>
          </a:prstGeom>
        </p:spPr>
      </p:pic>
      <p:pic>
        <p:nvPicPr>
          <p:cNvPr id="5" name="Picture 4"/>
          <p:cNvPicPr>
            <a:picLocks noChangeAspect="1"/>
          </p:cNvPicPr>
          <p:nvPr/>
        </p:nvPicPr>
        <p:blipFill rotWithShape="1">
          <a:blip r:embed="rId5"/>
          <a:srcRect r="3948"/>
          <a:stretch/>
        </p:blipFill>
        <p:spPr>
          <a:xfrm>
            <a:off x="474111" y="8285726"/>
            <a:ext cx="2304649" cy="1815016"/>
          </a:xfrm>
          <a:prstGeom prst="rect">
            <a:avLst/>
          </a:prstGeom>
        </p:spPr>
      </p:pic>
      <p:pic>
        <p:nvPicPr>
          <p:cNvPr id="6" name="Picture 5"/>
          <p:cNvPicPr>
            <a:picLocks noChangeAspect="1"/>
          </p:cNvPicPr>
          <p:nvPr/>
        </p:nvPicPr>
        <p:blipFill>
          <a:blip r:embed="rId6"/>
          <a:stretch>
            <a:fillRect/>
          </a:stretch>
        </p:blipFill>
        <p:spPr>
          <a:xfrm>
            <a:off x="5740017" y="8285726"/>
            <a:ext cx="1346584" cy="1809214"/>
          </a:xfrm>
          <a:prstGeom prst="rect">
            <a:avLst/>
          </a:prstGeom>
        </p:spPr>
      </p:pic>
      <p:sp>
        <p:nvSpPr>
          <p:cNvPr id="16" name="Rectangle 15"/>
          <p:cNvSpPr/>
          <p:nvPr/>
        </p:nvSpPr>
        <p:spPr>
          <a:xfrm>
            <a:off x="3546693" y="8285726"/>
            <a:ext cx="1478290"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Projet Femmes et Coquillages </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146258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181390" y="8427503"/>
            <a:ext cx="3858557" cy="501618"/>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4" name="Rectangle 13"/>
          <p:cNvSpPr/>
          <p:nvPr/>
        </p:nvSpPr>
        <p:spPr>
          <a:xfrm>
            <a:off x="474111" y="474844"/>
            <a:ext cx="2416999"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p:cNvSpPr/>
          <p:nvPr/>
        </p:nvSpPr>
        <p:spPr>
          <a:xfrm>
            <a:off x="955655" y="494545"/>
            <a:ext cx="1911036"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Visas et formalités</a:t>
            </a:r>
            <a:endParaRPr lang="fr-FR" noProof="0" dirty="0">
              <a:latin typeface="Times New Roman" panose="02020603050405020304" pitchFamily="18" charset="0"/>
              <a:ea typeface="Times New Roman" panose="02020603050405020304" pitchFamily="18" charset="0"/>
            </a:endParaRPr>
          </a:p>
        </p:txBody>
      </p:sp>
      <p:sp>
        <p:nvSpPr>
          <p:cNvPr id="16" name="TextBox 15"/>
          <p:cNvSpPr txBox="1"/>
          <p:nvPr/>
        </p:nvSpPr>
        <p:spPr>
          <a:xfrm>
            <a:off x="528084" y="81736"/>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9</a:t>
            </a:r>
          </a:p>
        </p:txBody>
      </p:sp>
      <p:sp>
        <p:nvSpPr>
          <p:cNvPr id="2" name="Rectangle 1"/>
          <p:cNvSpPr/>
          <p:nvPr/>
        </p:nvSpPr>
        <p:spPr>
          <a:xfrm>
            <a:off x="474111" y="1027601"/>
            <a:ext cx="6617557" cy="1954381"/>
          </a:xfrm>
          <a:prstGeom prst="rect">
            <a:avLst/>
          </a:prstGeom>
        </p:spPr>
        <p:txBody>
          <a:bodyPr wrap="square">
            <a:spAutoFit/>
          </a:bodyPr>
          <a:lstStyle/>
          <a:p>
            <a:pPr algn="just">
              <a:spcAft>
                <a:spcPts val="0"/>
              </a:spcAft>
              <a:tabLst>
                <a:tab pos="1819275" algn="l"/>
              </a:tabLst>
            </a:pPr>
            <a:r>
              <a:rPr lang="fr-FR" sz="1100" b="1" noProof="0" dirty="0">
                <a:solidFill>
                  <a:srgbClr val="B20909"/>
                </a:solidFill>
                <a:latin typeface="Arial Narrow" panose="020B0606020202030204" pitchFamily="34" charset="0"/>
                <a:ea typeface="Times New Roman" panose="02020603050405020304" pitchFamily="18" charset="0"/>
              </a:rPr>
              <a:t>Aucun visa n’est demandé pour le Sénégal, le passeport européen suffit</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Il est cependant recommandé de faire parvenir à l’ambassade de France à Dakar la liste des participants aux séjours</a:t>
            </a:r>
            <a:r>
              <a:rPr lang="fr-FR" sz="1100" noProof="0" dirty="0">
                <a:latin typeface="Arial Narrow" panose="020B0606020202030204" pitchFamily="34" charset="0"/>
                <a:ea typeface="Times New Roman" panose="02020603050405020304" pitchFamily="18" charset="0"/>
              </a:rPr>
              <a:t>. Cette liste nominative devra également indiquer la date de naissance et le numéro de passeport des voyageurs. ICD-Afrique peut se charger de cette formalité. Sinon, il faudra remettre la liste au guide-accompagnateur. </a:t>
            </a:r>
            <a:endParaRPr lang="fr-FR" sz="1100" noProof="0" dirty="0">
              <a:latin typeface="Times New Roman" panose="02020603050405020304" pitchFamily="18" charset="0"/>
              <a:ea typeface="Times New Roman" panose="02020603050405020304" pitchFamily="18" charset="0"/>
            </a:endParaRPr>
          </a:p>
          <a:p>
            <a:pPr algn="just">
              <a:spcAft>
                <a:spcPts val="0"/>
              </a:spcAft>
              <a:tabLst>
                <a:tab pos="1819275" algn="l"/>
              </a:tabLst>
            </a:pPr>
            <a:r>
              <a:rPr lang="fr-FR" sz="1100" b="1" noProof="0" dirty="0">
                <a:solidFill>
                  <a:srgbClr val="B20909"/>
                </a:solidFill>
                <a:latin typeface="Arial Narrow" panose="020B0606020202030204" pitchFamily="34" charset="0"/>
                <a:ea typeface="Times New Roman" panose="02020603050405020304" pitchFamily="18" charset="0"/>
              </a:rPr>
              <a:t>A l’arrivée à l’aéroport, vous aurez à remplir une fiche destinée à l’administration sénégalaise </a:t>
            </a:r>
            <a:r>
              <a:rPr lang="fr-FR" sz="1100" noProof="0" dirty="0">
                <a:latin typeface="Arial Narrow" panose="020B0606020202030204" pitchFamily="34" charset="0"/>
                <a:ea typeface="Times New Roman" panose="02020603050405020304" pitchFamily="18" charset="0"/>
              </a:rPr>
              <a:t>sur laquelle vous devrez préciser la période, le lieu et l’objet de votre séjour.</a:t>
            </a:r>
            <a:endParaRPr lang="fr-FR" sz="1100" noProof="0" dirty="0">
              <a:latin typeface="Times New Roman" panose="02020603050405020304" pitchFamily="18" charset="0"/>
              <a:ea typeface="Times New Roman" panose="02020603050405020304" pitchFamily="18" charset="0"/>
            </a:endParaRPr>
          </a:p>
          <a:p>
            <a:pPr algn="just">
              <a:spcAft>
                <a:spcPts val="0"/>
              </a:spcAft>
              <a:tabLst>
                <a:tab pos="1819275" algn="l"/>
              </a:tabLs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pPr algn="r">
              <a:spcAft>
                <a:spcPts val="0"/>
              </a:spcAft>
              <a:tabLst>
                <a:tab pos="1819275" algn="l"/>
              </a:tabLst>
            </a:pPr>
            <a:r>
              <a:rPr lang="fr-FR" sz="1100" noProof="0" dirty="0">
                <a:latin typeface="Arial Narrow" panose="020B0606020202030204" pitchFamily="34" charset="0"/>
                <a:ea typeface="Times New Roman" panose="02020603050405020304" pitchFamily="18" charset="0"/>
              </a:rPr>
              <a:t>Toute importation de fret lourd et volumineux devra faire l’objet d’une déclaration spéciale, principalement si vous dépassez le poids autorisé par votre compagnie aérienne et s’il s’agit de produits industriels ou </a:t>
            </a:r>
          </a:p>
          <a:p>
            <a:pPr algn="r">
              <a:spcAft>
                <a:spcPts val="0"/>
              </a:spcAft>
              <a:tabLst>
                <a:tab pos="1819275" algn="l"/>
              </a:tabLst>
            </a:pPr>
            <a:r>
              <a:rPr lang="fr-FR" sz="1100" noProof="0" dirty="0">
                <a:latin typeface="Arial Narrow" panose="020B0606020202030204" pitchFamily="34" charset="0"/>
                <a:ea typeface="Times New Roman" panose="02020603050405020304" pitchFamily="18" charset="0"/>
              </a:rPr>
              <a:t>manufacturés. ICD-Afrique pourra vous aider dans cette démarche et </a:t>
            </a:r>
          </a:p>
          <a:p>
            <a:pPr algn="r">
              <a:spcAft>
                <a:spcPts val="0"/>
              </a:spcAft>
              <a:tabLst>
                <a:tab pos="1819275" algn="l"/>
              </a:tabLst>
            </a:pPr>
            <a:r>
              <a:rPr lang="fr-FR" sz="1100" noProof="0" dirty="0">
                <a:latin typeface="Arial Narrow" panose="020B0606020202030204" pitchFamily="34" charset="0"/>
                <a:ea typeface="Times New Roman" panose="02020603050405020304" pitchFamily="18" charset="0"/>
              </a:rPr>
              <a:t>prévenir les services douaniers de l’aéroport. </a:t>
            </a:r>
            <a:endParaRPr lang="fr-FR" sz="1100" noProof="0" dirty="0">
              <a:latin typeface="Times New Roman" panose="02020603050405020304" pitchFamily="18" charset="0"/>
              <a:ea typeface="Times New Roman" panose="02020603050405020304" pitchFamily="18" charset="0"/>
            </a:endParaRPr>
          </a:p>
        </p:txBody>
      </p:sp>
      <p:sp>
        <p:nvSpPr>
          <p:cNvPr id="18" name="Rectangle 17"/>
          <p:cNvSpPr/>
          <p:nvPr/>
        </p:nvSpPr>
        <p:spPr>
          <a:xfrm>
            <a:off x="479141" y="3141564"/>
            <a:ext cx="6612528" cy="1567747"/>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p:cNvSpPr/>
          <p:nvPr/>
        </p:nvSpPr>
        <p:spPr>
          <a:xfrm>
            <a:off x="1007702" y="3187730"/>
            <a:ext cx="5968831" cy="1446550"/>
          </a:xfrm>
          <a:prstGeom prst="rect">
            <a:avLst/>
          </a:prstGeom>
        </p:spPr>
        <p:txBody>
          <a:bodyPr wrap="square">
            <a:spAutoFit/>
          </a:bodyPr>
          <a:lstStyle/>
          <a:p>
            <a:pPr algn="just">
              <a:spcAft>
                <a:spcPts val="0"/>
              </a:spcAft>
              <a:tabLst>
                <a:tab pos="1819275" algn="l"/>
              </a:tabLst>
            </a:pPr>
            <a:r>
              <a:rPr lang="fr-FR" sz="1100" noProof="0" dirty="0">
                <a:latin typeface="Arial Narrow" panose="020B0606020202030204" pitchFamily="34" charset="0"/>
                <a:ea typeface="Times New Roman" panose="02020603050405020304" pitchFamily="18" charset="0"/>
              </a:rPr>
              <a:t>Le bagage à main ne doit pas dépasser 10kg. Les d’objets tranchants, couteaux et  flacons (bouteilles d’eau, parfum, vernis) sont interdits en cabine.</a:t>
            </a:r>
            <a:endParaRPr lang="fr-FR" sz="1100" noProof="0" dirty="0">
              <a:latin typeface="Times New Roman" panose="02020603050405020304" pitchFamily="18" charset="0"/>
              <a:ea typeface="Times New Roman" panose="02020603050405020304" pitchFamily="18" charset="0"/>
            </a:endParaRPr>
          </a:p>
          <a:p>
            <a:pPr lvl="0">
              <a:spcAft>
                <a:spcPts val="0"/>
              </a:spcAft>
            </a:pPr>
            <a:endParaRPr lang="fr-FR" sz="1100" noProof="0" dirty="0">
              <a:latin typeface="Arial Narrow" panose="020B0606020202030204" pitchFamily="34" charset="0"/>
              <a:ea typeface="Times New Roman" panose="02020603050405020304" pitchFamily="18" charset="0"/>
            </a:endParaRPr>
          </a:p>
          <a:p>
            <a:pPr lvl="0">
              <a:spcAft>
                <a:spcPts val="0"/>
              </a:spcAft>
            </a:pPr>
            <a:r>
              <a:rPr lang="fr-FR" sz="1100" noProof="0" dirty="0">
                <a:latin typeface="Arial Narrow" panose="020B0606020202030204" pitchFamily="34" charset="0"/>
                <a:ea typeface="Times New Roman" panose="02020603050405020304" pitchFamily="18" charset="0"/>
              </a:rPr>
              <a:t>Il est conseillé de prendre les justificatifs d’achat de tous vos appareils (ordinateurs, caméra, appareil photos…), votre carnet de vaccination fièvre jaune, les ordonnances pour les traitements médicaux spéciaux et votre traitement paludisme en bagage cabine.</a:t>
            </a:r>
            <a:endParaRPr lang="fr-FR" sz="1100" noProof="0" dirty="0">
              <a:latin typeface="Times New Roman" panose="02020603050405020304" pitchFamily="18" charset="0"/>
              <a:ea typeface="Times New Roman" panose="02020603050405020304" pitchFamily="18" charset="0"/>
            </a:endParaRPr>
          </a:p>
          <a:p>
            <a:pPr lvl="0">
              <a:spcAft>
                <a:spcPts val="0"/>
              </a:spcAft>
            </a:pPr>
            <a:endParaRPr lang="fr-FR" sz="1100" noProof="0" dirty="0">
              <a:latin typeface="Times New Roman" panose="02020603050405020304" pitchFamily="18" charset="0"/>
              <a:ea typeface="Times New Roman" panose="02020603050405020304" pitchFamily="18" charset="0"/>
            </a:endParaRPr>
          </a:p>
          <a:p>
            <a:pPr lvl="0">
              <a:spcAft>
                <a:spcPts val="0"/>
              </a:spcAft>
            </a:pPr>
            <a:r>
              <a:rPr lang="fr-FR" sz="1100" noProof="0" dirty="0">
                <a:latin typeface="Arial Narrow" panose="020B0606020202030204" pitchFamily="34" charset="0"/>
                <a:ea typeface="Times New Roman" panose="02020603050405020304" pitchFamily="18" charset="0"/>
              </a:rPr>
              <a:t>L’Autorisation de sortie du territoire pour les mineurs est obligatoire.</a:t>
            </a:r>
            <a:endParaRPr lang="fr-FR" sz="1100" noProof="0" dirty="0">
              <a:latin typeface="Times New Roman" panose="02020603050405020304" pitchFamily="18" charset="0"/>
              <a:ea typeface="Times New Roman" panose="02020603050405020304" pitchFamily="18" charset="0"/>
            </a:endParaRPr>
          </a:p>
        </p:txBody>
      </p:sp>
      <p:sp>
        <p:nvSpPr>
          <p:cNvPr id="23" name="Chord 22"/>
          <p:cNvSpPr/>
          <p:nvPr/>
        </p:nvSpPr>
        <p:spPr>
          <a:xfrm rot="9381901">
            <a:off x="420122" y="2558308"/>
            <a:ext cx="1911565" cy="1845211"/>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p:cNvSpPr/>
          <p:nvPr/>
        </p:nvSpPr>
        <p:spPr>
          <a:xfrm>
            <a:off x="110747" y="2636779"/>
            <a:ext cx="2094906" cy="461665"/>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Consignes pour l’aéroport</a:t>
            </a:r>
          </a:p>
        </p:txBody>
      </p:sp>
      <p:sp>
        <p:nvSpPr>
          <p:cNvPr id="31" name="Rectangle 30"/>
          <p:cNvSpPr/>
          <p:nvPr/>
        </p:nvSpPr>
        <p:spPr>
          <a:xfrm>
            <a:off x="498536" y="5143021"/>
            <a:ext cx="3159063"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2" name="Rectangle 31"/>
          <p:cNvSpPr/>
          <p:nvPr/>
        </p:nvSpPr>
        <p:spPr>
          <a:xfrm>
            <a:off x="1229245" y="5162722"/>
            <a:ext cx="1661865"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Vaccins et santé</a:t>
            </a:r>
            <a:endParaRPr lang="fr-FR" noProof="0" dirty="0">
              <a:latin typeface="Times New Roman" panose="02020603050405020304" pitchFamily="18" charset="0"/>
              <a:ea typeface="Times New Roman" panose="02020603050405020304" pitchFamily="18" charset="0"/>
            </a:endParaRPr>
          </a:p>
        </p:txBody>
      </p:sp>
      <p:sp>
        <p:nvSpPr>
          <p:cNvPr id="33" name="TextBox 32"/>
          <p:cNvSpPr txBox="1"/>
          <p:nvPr/>
        </p:nvSpPr>
        <p:spPr>
          <a:xfrm>
            <a:off x="552509" y="4749913"/>
            <a:ext cx="774571"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10</a:t>
            </a:r>
          </a:p>
        </p:txBody>
      </p:sp>
      <p:sp>
        <p:nvSpPr>
          <p:cNvPr id="3" name="Rectangle 2"/>
          <p:cNvSpPr/>
          <p:nvPr/>
        </p:nvSpPr>
        <p:spPr>
          <a:xfrm>
            <a:off x="455472" y="5679900"/>
            <a:ext cx="3275049" cy="2631490"/>
          </a:xfrm>
          <a:prstGeom prst="rect">
            <a:avLst/>
          </a:prstGeom>
        </p:spPr>
        <p:txBody>
          <a:bodyPr wrap="square">
            <a:spAutoFit/>
          </a:bodyPr>
          <a:lstStyle/>
          <a:p>
            <a:pPr algn="just">
              <a:spcAft>
                <a:spcPts val="0"/>
              </a:spcAft>
              <a:tabLst>
                <a:tab pos="1819275" algn="l"/>
              </a:tabLst>
            </a:pPr>
            <a:r>
              <a:rPr lang="fr-FR" sz="1100" noProof="0" dirty="0">
                <a:latin typeface="Arial Narrow" panose="020B0606020202030204" pitchFamily="34" charset="0"/>
                <a:ea typeface="Times New Roman" panose="02020603050405020304" pitchFamily="18" charset="0"/>
              </a:rPr>
              <a:t>Le </a:t>
            </a:r>
            <a:r>
              <a:rPr lang="fr-FR" sz="1100" b="1" noProof="0" dirty="0">
                <a:solidFill>
                  <a:srgbClr val="B20909"/>
                </a:solidFill>
                <a:latin typeface="Arial Narrow" panose="020B0606020202030204" pitchFamily="34" charset="0"/>
                <a:ea typeface="Times New Roman" panose="02020603050405020304" pitchFamily="18" charset="0"/>
              </a:rPr>
              <a:t>plus gros risque encouru </a:t>
            </a:r>
            <a:r>
              <a:rPr lang="fr-FR" sz="1100" noProof="0" dirty="0">
                <a:latin typeface="Arial Narrow" panose="020B0606020202030204" pitchFamily="34" charset="0"/>
                <a:ea typeface="Times New Roman" panose="02020603050405020304" pitchFamily="18" charset="0"/>
              </a:rPr>
              <a:t>est bien évidemment le </a:t>
            </a:r>
            <a:r>
              <a:rPr lang="fr-FR" sz="1100" b="1" noProof="0" dirty="0">
                <a:solidFill>
                  <a:srgbClr val="B20909"/>
                </a:solidFill>
                <a:latin typeface="Arial Narrow" panose="020B0606020202030204" pitchFamily="34" charset="0"/>
                <a:ea typeface="Times New Roman" panose="02020603050405020304" pitchFamily="18" charset="0"/>
              </a:rPr>
              <a:t>Paludisme</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appelé aussi Malaria</a:t>
            </a:r>
            <a:r>
              <a:rPr lang="fr-FR" sz="1100" noProof="0" dirty="0">
                <a:latin typeface="Arial Narrow" panose="020B0606020202030204" pitchFamily="34" charset="0"/>
                <a:ea typeface="Times New Roman" panose="02020603050405020304" pitchFamily="18" charset="0"/>
              </a:rPr>
              <a:t>. La </a:t>
            </a:r>
            <a:r>
              <a:rPr lang="fr-FR" sz="1100" b="1" noProof="0" dirty="0">
                <a:solidFill>
                  <a:srgbClr val="B20909"/>
                </a:solidFill>
                <a:latin typeface="Arial Narrow" panose="020B0606020202030204" pitchFamily="34" charset="0"/>
                <a:ea typeface="Times New Roman" panose="02020603050405020304" pitchFamily="18" charset="0"/>
              </a:rPr>
              <a:t>période la plus dangereuse </a:t>
            </a:r>
            <a:r>
              <a:rPr lang="fr-FR" sz="1100" noProof="0" dirty="0">
                <a:latin typeface="Arial Narrow" panose="020B0606020202030204" pitchFamily="34" charset="0"/>
                <a:ea typeface="Times New Roman" panose="02020603050405020304" pitchFamily="18" charset="0"/>
              </a:rPr>
              <a:t>se situe à la </a:t>
            </a:r>
            <a:r>
              <a:rPr lang="fr-FR" sz="1100" b="1" noProof="0" dirty="0">
                <a:solidFill>
                  <a:srgbClr val="B20909"/>
                </a:solidFill>
                <a:latin typeface="Arial Narrow" panose="020B0606020202030204" pitchFamily="34" charset="0"/>
                <a:ea typeface="Times New Roman" panose="02020603050405020304" pitchFamily="18" charset="0"/>
              </a:rPr>
              <a:t>saison des pluies, de juin à octobre</a:t>
            </a:r>
            <a:r>
              <a:rPr lang="fr-FR" sz="1100" noProof="0" dirty="0">
                <a:latin typeface="Arial Narrow" panose="020B0606020202030204" pitchFamily="34" charset="0"/>
                <a:ea typeface="Times New Roman" panose="02020603050405020304" pitchFamily="18" charset="0"/>
              </a:rPr>
              <a:t>. L’anophèle (moustique porteur du virus) est malgré tout présent toute l’année, surtout dans les zones humides. Il est le plus agressif en fin de journée et la nuit. Une </a:t>
            </a:r>
            <a:r>
              <a:rPr lang="fr-FR" sz="1100" b="1" noProof="0" dirty="0">
                <a:solidFill>
                  <a:srgbClr val="B20909"/>
                </a:solidFill>
                <a:latin typeface="Arial Narrow" panose="020B0606020202030204" pitchFamily="34" charset="0"/>
                <a:ea typeface="Times New Roman" panose="02020603050405020304" pitchFamily="18" charset="0"/>
              </a:rPr>
              <a:t>protection médicamenteuse </a:t>
            </a:r>
            <a:r>
              <a:rPr lang="fr-FR" sz="1100" noProof="0" dirty="0">
                <a:latin typeface="Arial Narrow" panose="020B0606020202030204" pitchFamily="34" charset="0"/>
                <a:ea typeface="Times New Roman" panose="02020603050405020304" pitchFamily="18" charset="0"/>
              </a:rPr>
              <a:t>est </a:t>
            </a:r>
            <a:r>
              <a:rPr lang="fr-FR" sz="1100" b="1" noProof="0" dirty="0">
                <a:solidFill>
                  <a:srgbClr val="B20909"/>
                </a:solidFill>
                <a:latin typeface="Arial Narrow" panose="020B0606020202030204" pitchFamily="34" charset="0"/>
                <a:ea typeface="Times New Roman" panose="02020603050405020304" pitchFamily="18" charset="0"/>
              </a:rPr>
              <a:t>fortement recommandée</a:t>
            </a:r>
            <a:r>
              <a:rPr lang="fr-FR" sz="1100" noProof="0" dirty="0">
                <a:latin typeface="Arial Narrow" panose="020B0606020202030204" pitchFamily="34" charset="0"/>
                <a:ea typeface="Times New Roman" panose="02020603050405020304" pitchFamily="18" charset="0"/>
              </a:rPr>
              <a:t>, associée à des </a:t>
            </a:r>
            <a:r>
              <a:rPr lang="fr-FR" sz="1100" b="1" noProof="0" dirty="0">
                <a:solidFill>
                  <a:srgbClr val="B20909"/>
                </a:solidFill>
                <a:latin typeface="Arial Narrow" panose="020B0606020202030204" pitchFamily="34" charset="0"/>
                <a:ea typeface="Times New Roman" panose="02020603050405020304" pitchFamily="18" charset="0"/>
              </a:rPr>
              <a:t>répulsifs </a:t>
            </a:r>
            <a:r>
              <a:rPr lang="fr-FR" sz="1100" noProof="0" dirty="0">
                <a:latin typeface="Arial Narrow" panose="020B0606020202030204" pitchFamily="34" charset="0"/>
                <a:ea typeface="Times New Roman" panose="02020603050405020304" pitchFamily="18" charset="0"/>
              </a:rPr>
              <a:t>et à l’utilisation de </a:t>
            </a:r>
            <a:r>
              <a:rPr lang="fr-FR" sz="1100" b="1" noProof="0" dirty="0">
                <a:solidFill>
                  <a:srgbClr val="B20909"/>
                </a:solidFill>
                <a:latin typeface="Arial Narrow" panose="020B0606020202030204" pitchFamily="34" charset="0"/>
                <a:ea typeface="Times New Roman" panose="02020603050405020304" pitchFamily="18" charset="0"/>
              </a:rPr>
              <a:t>moustiquaires</a:t>
            </a:r>
            <a:r>
              <a:rPr lang="fr-FR" sz="1100" noProof="0" dirty="0">
                <a:latin typeface="Arial Narrow" panose="020B0606020202030204" pitchFamily="34" charset="0"/>
                <a:ea typeface="Times New Roman" panose="02020603050405020304" pitchFamily="18" charset="0"/>
              </a:rPr>
              <a:t>. Le vaccin ne sera pas disponible avant plusieurs années.</a:t>
            </a:r>
          </a:p>
          <a:p>
            <a:pPr algn="just">
              <a:spcAft>
                <a:spcPts val="0"/>
              </a:spcAft>
              <a:tabLst>
                <a:tab pos="1819275" algn="l"/>
              </a:tabLst>
            </a:pPr>
            <a:r>
              <a:rPr lang="fr-FR" sz="1100" noProof="0" dirty="0">
                <a:latin typeface="Arial Narrow" panose="020B0606020202030204" pitchFamily="34" charset="0"/>
                <a:ea typeface="Times New Roman" panose="02020603050405020304" pitchFamily="18" charset="0"/>
              </a:rPr>
              <a:t>Il est également </a:t>
            </a:r>
            <a:r>
              <a:rPr lang="fr-FR" sz="1100" b="1" noProof="0" dirty="0">
                <a:solidFill>
                  <a:srgbClr val="B20909"/>
                </a:solidFill>
                <a:latin typeface="Arial Narrow" panose="020B0606020202030204" pitchFamily="34" charset="0"/>
                <a:ea typeface="Times New Roman" panose="02020603050405020304" pitchFamily="18" charset="0"/>
              </a:rPr>
              <a:t>recommandé </a:t>
            </a:r>
            <a:r>
              <a:rPr lang="fr-FR" sz="1100" noProof="0" dirty="0">
                <a:latin typeface="Arial Narrow" panose="020B0606020202030204" pitchFamily="34" charset="0"/>
                <a:ea typeface="Times New Roman" panose="02020603050405020304" pitchFamily="18" charset="0"/>
              </a:rPr>
              <a:t>d’être </a:t>
            </a:r>
            <a:r>
              <a:rPr lang="fr-FR" sz="1100" b="1" noProof="0" dirty="0">
                <a:solidFill>
                  <a:srgbClr val="B20909"/>
                </a:solidFill>
                <a:latin typeface="Arial Narrow" panose="020B0606020202030204" pitchFamily="34" charset="0"/>
                <a:ea typeface="Times New Roman" panose="02020603050405020304" pitchFamily="18" charset="0"/>
              </a:rPr>
              <a:t>protégé contre </a:t>
            </a:r>
            <a:r>
              <a:rPr lang="fr-FR" sz="1100" noProof="0" dirty="0">
                <a:latin typeface="Arial Narrow" panose="020B0606020202030204" pitchFamily="34" charset="0"/>
                <a:ea typeface="Times New Roman" panose="02020603050405020304" pitchFamily="18" charset="0"/>
              </a:rPr>
              <a:t>l’</a:t>
            </a:r>
            <a:r>
              <a:rPr lang="fr-FR" sz="1100" b="1" noProof="0" dirty="0">
                <a:solidFill>
                  <a:srgbClr val="B20909"/>
                </a:solidFill>
                <a:latin typeface="Arial Narrow" panose="020B0606020202030204" pitchFamily="34" charset="0"/>
                <a:ea typeface="Times New Roman" panose="02020603050405020304" pitchFamily="18" charset="0"/>
              </a:rPr>
              <a:t>hépatite A</a:t>
            </a:r>
            <a:r>
              <a:rPr lang="fr-FR" sz="1100" noProof="0" dirty="0">
                <a:latin typeface="Arial Narrow" panose="020B0606020202030204" pitchFamily="34" charset="0"/>
                <a:ea typeface="Times New Roman" panose="02020603050405020304" pitchFamily="18" charset="0"/>
              </a:rPr>
              <a:t>, la </a:t>
            </a:r>
            <a:r>
              <a:rPr lang="fr-FR" sz="1100" b="1" noProof="0" dirty="0">
                <a:solidFill>
                  <a:srgbClr val="B20909"/>
                </a:solidFill>
                <a:latin typeface="Arial Narrow" panose="020B0606020202030204" pitchFamily="34" charset="0"/>
                <a:ea typeface="Times New Roman" panose="02020603050405020304" pitchFamily="18" charset="0"/>
              </a:rPr>
              <a:t>fièvre jaune </a:t>
            </a:r>
            <a:r>
              <a:rPr lang="fr-FR" sz="1100" noProof="0" dirty="0">
                <a:latin typeface="Arial Narrow" panose="020B0606020202030204" pitchFamily="34" charset="0"/>
                <a:ea typeface="Times New Roman" panose="02020603050405020304" pitchFamily="18" charset="0"/>
              </a:rPr>
              <a:t>et le </a:t>
            </a:r>
            <a:r>
              <a:rPr lang="fr-FR" sz="1100" b="1" noProof="0" dirty="0">
                <a:solidFill>
                  <a:srgbClr val="B20909"/>
                </a:solidFill>
                <a:latin typeface="Arial Narrow" panose="020B0606020202030204" pitchFamily="34" charset="0"/>
                <a:ea typeface="Times New Roman" panose="02020603050405020304" pitchFamily="18" charset="0"/>
              </a:rPr>
              <a:t>tétanos </a:t>
            </a:r>
            <a:r>
              <a:rPr lang="fr-FR" sz="1100" noProof="0" dirty="0">
                <a:latin typeface="Arial Narrow" panose="020B0606020202030204" pitchFamily="34" charset="0"/>
                <a:ea typeface="Times New Roman" panose="02020603050405020304" pitchFamily="18" charset="0"/>
              </a:rPr>
              <a:t>(DT Polio). Contactez pour cela votre médecin traitant ou un centre de médecine tropicale.</a:t>
            </a:r>
          </a:p>
          <a:p>
            <a:pPr algn="just">
              <a:spcAft>
                <a:spcPts val="0"/>
              </a:spcAft>
              <a:tabLst>
                <a:tab pos="1819275" algn="l"/>
              </a:tabLst>
            </a:pPr>
            <a:r>
              <a:rPr lang="fr-FR" sz="1100" noProof="0" dirty="0">
                <a:latin typeface="Arial Narrow" panose="020B0606020202030204" pitchFamily="34" charset="0"/>
                <a:ea typeface="Times New Roman" panose="02020603050405020304" pitchFamily="18" charset="0"/>
              </a:rPr>
              <a:t> </a:t>
            </a:r>
          </a:p>
        </p:txBody>
      </p:sp>
      <p:sp>
        <p:nvSpPr>
          <p:cNvPr id="4" name="Slide Number Placeholder 3"/>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19</a:t>
            </a:fld>
            <a:endParaRPr lang="fr-FR" sz="1600" noProof="0" dirty="0"/>
          </a:p>
        </p:txBody>
      </p:sp>
      <p:sp>
        <p:nvSpPr>
          <p:cNvPr id="6" name="Rectangle 5"/>
          <p:cNvSpPr/>
          <p:nvPr/>
        </p:nvSpPr>
        <p:spPr>
          <a:xfrm>
            <a:off x="3749161" y="5072776"/>
            <a:ext cx="3361148" cy="2970044"/>
          </a:xfrm>
          <a:prstGeom prst="rect">
            <a:avLst/>
          </a:prstGeom>
        </p:spPr>
        <p:txBody>
          <a:bodyPr wrap="square">
            <a:spAutoFit/>
          </a:bodyPr>
          <a:lstStyle/>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De nombreuses maladies sont présentes sur le territoire africain, comme d’ailleurs dans la plupart des pays du Sud. Elles ne présentent pas de réel danger si vous observez un minimum de règles d’hygiène et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consommez uniquement de l’eau minérale ou filtrée</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Méfiez-vous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également des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crudités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et de la façon dont elles auront été lavées et désinfectées. </a:t>
            </a:r>
            <a:endParaRPr lang="fr-FR" sz="1100" noProof="0" dirty="0">
              <a:solidFill>
                <a:prstClr val="black"/>
              </a:solidFill>
              <a:latin typeface="Arial Narrow" panose="020B0606020202030204" pitchFamily="34" charset="0"/>
              <a:ea typeface="Lucida Sans Unicode" panose="020B0602030504020204" pitchFamily="34" charset="0"/>
              <a:cs typeface="Tahoma" panose="020B0604030504040204" pitchFamily="34" charset="0"/>
            </a:endParaRP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 </a:t>
            </a:r>
            <a:endParaRPr lang="fr-FR" sz="1100" noProof="0" dirty="0">
              <a:solidFill>
                <a:prstClr val="black"/>
              </a:solidFill>
              <a:latin typeface="Arial Narrow" panose="020B0606020202030204" pitchFamily="34" charset="0"/>
              <a:ea typeface="Lucida Sans Unicode" panose="020B0602030504020204" pitchFamily="34" charset="0"/>
              <a:cs typeface="Tahoma" panose="020B0604030504040204" pitchFamily="34" charset="0"/>
            </a:endParaRPr>
          </a:p>
          <a:p>
            <a:pPr lvl="0" algn="just"/>
            <a:r>
              <a:rPr lang="fr-FR" sz="1100" u="sng"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Risques modérés à très faibles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 Infections intestinales, diarrhées, diverses parasitoses, salmonellose, lèpre, tuberculose, choléra, fièvre typhoïde, etc…. Certains de ces fléaux peuvent causer de gros dégâts sur la population locale, principalement à cause du manque d’hygiène et de la promiscuité. Les cas de transmission aux touristes et voyageurs sont excessivement rares. </a:t>
            </a:r>
            <a:endParaRPr lang="fr-FR" sz="1100" noProof="0" dirty="0">
              <a:solidFill>
                <a:prstClr val="black"/>
              </a:solidFill>
              <a:latin typeface="Arial Narrow" panose="020B0606020202030204" pitchFamily="34" charset="0"/>
              <a:ea typeface="Lucida Sans Unicode" panose="020B0602030504020204" pitchFamily="34" charset="0"/>
              <a:cs typeface="Tahoma" panose="020B0604030504040204" pitchFamily="34" charset="0"/>
            </a:endParaRP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Vous voyagerez dans des conditions optimales et vous n’encourrez aucun risque en respectant ces consignes.</a:t>
            </a:r>
            <a:endParaRPr lang="fr-FR" sz="1100" noProof="0" dirty="0">
              <a:solidFill>
                <a:prstClr val="black"/>
              </a:solidFill>
              <a:latin typeface="Arial Narrow" panose="020B0606020202030204" pitchFamily="34" charset="0"/>
              <a:ea typeface="Lucida Sans Unicode" panose="020B0602030504020204" pitchFamily="34" charset="0"/>
              <a:cs typeface="Tahoma" panose="020B0604030504040204" pitchFamily="34" charset="0"/>
            </a:endParaRPr>
          </a:p>
        </p:txBody>
      </p:sp>
      <p:sp>
        <p:nvSpPr>
          <p:cNvPr id="25" name="Rectangle 24"/>
          <p:cNvSpPr/>
          <p:nvPr/>
        </p:nvSpPr>
        <p:spPr>
          <a:xfrm>
            <a:off x="498536" y="8458359"/>
            <a:ext cx="2573888"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p:cNvSpPr/>
          <p:nvPr/>
        </p:nvSpPr>
        <p:spPr>
          <a:xfrm>
            <a:off x="1206073" y="8478060"/>
            <a:ext cx="793807"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Argent</a:t>
            </a:r>
            <a:endParaRPr lang="fr-FR" noProof="0" dirty="0">
              <a:latin typeface="Times New Roman" panose="02020603050405020304" pitchFamily="18" charset="0"/>
              <a:ea typeface="Times New Roman" panose="02020603050405020304" pitchFamily="18" charset="0"/>
            </a:endParaRPr>
          </a:p>
        </p:txBody>
      </p:sp>
      <p:sp>
        <p:nvSpPr>
          <p:cNvPr id="27" name="TextBox 26"/>
          <p:cNvSpPr txBox="1"/>
          <p:nvPr/>
        </p:nvSpPr>
        <p:spPr>
          <a:xfrm>
            <a:off x="552508" y="8065251"/>
            <a:ext cx="752194"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11</a:t>
            </a:r>
          </a:p>
        </p:txBody>
      </p:sp>
      <p:sp>
        <p:nvSpPr>
          <p:cNvPr id="8" name="Rectangle 7"/>
          <p:cNvSpPr/>
          <p:nvPr/>
        </p:nvSpPr>
        <p:spPr>
          <a:xfrm>
            <a:off x="443631" y="8965854"/>
            <a:ext cx="6666678" cy="1107996"/>
          </a:xfrm>
          <a:prstGeom prst="rect">
            <a:avLst/>
          </a:prstGeom>
        </p:spPr>
        <p:txBody>
          <a:bodyPr wrap="square">
            <a:spAutoFit/>
          </a:bodyPr>
          <a:lstStyle/>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Dans la plupart des grandes villes, vous pourrez changer des euros ou retirer de l’argent. On trouve des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distributeurs automatiques sur les grandes villes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(Dakar, Kaolack, Tambacounda…). </a:t>
            </a:r>
            <a:endParaRPr lang="fr-FR" sz="1100" noProof="0" dirty="0">
              <a:solidFill>
                <a:prstClr val="black"/>
              </a:solidFill>
              <a:latin typeface="Franklin Gothic Medium" panose="020B0603020102020204" pitchFamily="34" charset="0"/>
              <a:ea typeface="Lucida Sans Unicode" panose="020B0602030504020204" pitchFamily="34" charset="0"/>
              <a:cs typeface="Tahoma" panose="020B0604030504040204" pitchFamily="34" charset="0"/>
            </a:endParaRP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Pour retirer par carte bancaire, il faut se munir de ses pièces d’identité.  </a:t>
            </a:r>
            <a:endParaRPr lang="fr-FR" sz="1100" noProof="0" dirty="0">
              <a:solidFill>
                <a:prstClr val="black"/>
              </a:solidFill>
              <a:latin typeface="Franklin Gothic Medium" panose="020B0603020102020204" pitchFamily="34" charset="0"/>
              <a:ea typeface="Lucida Sans Unicode" panose="020B0602030504020204" pitchFamily="34" charset="0"/>
              <a:cs typeface="Tahoma" panose="020B0604030504040204" pitchFamily="34" charset="0"/>
            </a:endParaRP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Dans de nombreux établissements bancaires, les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retraits hebdomadaires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sont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limités</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a:t>
            </a:r>
            <a:endParaRPr lang="fr-FR" sz="1100" noProof="0" dirty="0">
              <a:solidFill>
                <a:prstClr val="black"/>
              </a:solidFill>
              <a:latin typeface="Franklin Gothic Medium" panose="020B0603020102020204" pitchFamily="34" charset="0"/>
              <a:ea typeface="Lucida Sans Unicode" panose="020B0602030504020204" pitchFamily="34" charset="0"/>
              <a:cs typeface="Tahoma" panose="020B0604030504040204" pitchFamily="34" charset="0"/>
            </a:endParaRPr>
          </a:p>
          <a:p>
            <a:pPr lvl="0" algn="just"/>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Votre accompagnateur pourra vous faire le change à votre arrivée </a:t>
            </a:r>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afin de vous épargner ce souci.</a:t>
            </a: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Le coordinateur d’ICD-Afrique vous guidera dans ces démarches.</a:t>
            </a:r>
            <a:endParaRPr lang="fr-FR" sz="1100" noProof="0" dirty="0">
              <a:solidFill>
                <a:prstClr val="black"/>
              </a:solidFill>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10" name="Rectangle 9"/>
          <p:cNvSpPr/>
          <p:nvPr/>
        </p:nvSpPr>
        <p:spPr>
          <a:xfrm>
            <a:off x="3181390" y="8451888"/>
            <a:ext cx="3778250" cy="430887"/>
          </a:xfrm>
          <a:prstGeom prst="rect">
            <a:avLst/>
          </a:prstGeom>
        </p:spPr>
        <p:txBody>
          <a:bodyPr>
            <a:spAutoFit/>
          </a:bodyPr>
          <a:lstStyle/>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La devise locale est le Franc CFA. </a:t>
            </a:r>
          </a:p>
          <a:p>
            <a:pPr lvl="0" algn="just"/>
            <a:r>
              <a:rPr lang="fr-FR" sz="1100" noProof="0" dirty="0">
                <a:solidFill>
                  <a:prstClr val="black"/>
                </a:solidFill>
                <a:latin typeface="Arial Narrow" panose="020B0606020202030204" pitchFamily="34" charset="0"/>
                <a:ea typeface="Lucida Sans Unicode" panose="020B0602030504020204" pitchFamily="34" charset="0"/>
                <a:cs typeface="Times New Roman" panose="02020603050405020304" pitchFamily="18" charset="0"/>
              </a:rPr>
              <a:t>Il a la valeur de nos anciens francs.</a:t>
            </a:r>
            <a:endParaRPr lang="fr-FR" sz="1100" noProof="0" dirty="0">
              <a:solidFill>
                <a:prstClr val="black"/>
              </a:solidFill>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30" name="TextBox 29"/>
          <p:cNvSpPr txBox="1"/>
          <p:nvPr/>
        </p:nvSpPr>
        <p:spPr>
          <a:xfrm>
            <a:off x="5289871" y="8452659"/>
            <a:ext cx="1686424" cy="523220"/>
          </a:xfrm>
          <a:prstGeom prst="rect">
            <a:avLst/>
          </a:prstGeom>
          <a:noFill/>
        </p:spPr>
        <p:txBody>
          <a:bodyPr wrap="none" rtlCol="0">
            <a:spAutoFit/>
          </a:bodyPr>
          <a:lstStyle/>
          <a:p>
            <a:r>
              <a:rPr lang="fr-FR" sz="2800" noProof="0" dirty="0">
                <a:solidFill>
                  <a:srgbClr val="B20909"/>
                </a:solidFill>
                <a:latin typeface="Microsoft Himalaya" panose="01010100010101010101" pitchFamily="2" charset="0"/>
                <a:ea typeface="Microsoft Himalaya" panose="01010100010101010101" pitchFamily="2" charset="0"/>
                <a:cs typeface="Microsoft Himalaya" panose="01010100010101010101" pitchFamily="2" charset="0"/>
              </a:rPr>
              <a:t>1€</a:t>
            </a:r>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 = </a:t>
            </a:r>
            <a:r>
              <a:rPr lang="fr-FR" sz="2800" noProof="0" dirty="0">
                <a:solidFill>
                  <a:srgbClr val="B20909"/>
                </a:solidFill>
                <a:latin typeface="Microsoft Himalaya" panose="01010100010101010101" pitchFamily="2" charset="0"/>
                <a:ea typeface="Microsoft Himalaya" panose="01010100010101010101" pitchFamily="2" charset="0"/>
                <a:cs typeface="Microsoft Himalaya" panose="01010100010101010101" pitchFamily="2" charset="0"/>
              </a:rPr>
              <a:t>655 FCFA</a:t>
            </a:r>
          </a:p>
        </p:txBody>
      </p:sp>
      <p:sp>
        <p:nvSpPr>
          <p:cNvPr id="42" name="Isosceles Triangle 41"/>
          <p:cNvSpPr/>
          <p:nvPr/>
        </p:nvSpPr>
        <p:spPr>
          <a:xfrm rot="5400000">
            <a:off x="881364" y="3266780"/>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3" name="Isosceles Triangle 42"/>
          <p:cNvSpPr/>
          <p:nvPr/>
        </p:nvSpPr>
        <p:spPr>
          <a:xfrm rot="5400000">
            <a:off x="723900" y="3266780"/>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4" name="Isosceles Triangle 43"/>
          <p:cNvSpPr/>
          <p:nvPr/>
        </p:nvSpPr>
        <p:spPr>
          <a:xfrm rot="5400000">
            <a:off x="881364" y="376764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5" name="Isosceles Triangle 44"/>
          <p:cNvSpPr/>
          <p:nvPr/>
        </p:nvSpPr>
        <p:spPr>
          <a:xfrm rot="5400000">
            <a:off x="723900" y="376764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6" name="Isosceles Triangle 45"/>
          <p:cNvSpPr/>
          <p:nvPr/>
        </p:nvSpPr>
        <p:spPr>
          <a:xfrm rot="5400000">
            <a:off x="881364" y="444121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7" name="Isosceles Triangle 46"/>
          <p:cNvSpPr/>
          <p:nvPr/>
        </p:nvSpPr>
        <p:spPr>
          <a:xfrm rot="5400000">
            <a:off x="723900" y="444121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123080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2231" y="6610297"/>
            <a:ext cx="6549571" cy="3291232"/>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p:cNvSpPr/>
          <p:nvPr/>
        </p:nvSpPr>
        <p:spPr>
          <a:xfrm>
            <a:off x="919607" y="988677"/>
            <a:ext cx="2974547" cy="1524000"/>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 name="Rectangle 4"/>
          <p:cNvSpPr/>
          <p:nvPr/>
        </p:nvSpPr>
        <p:spPr>
          <a:xfrm>
            <a:off x="501259" y="606677"/>
            <a:ext cx="6554308" cy="9571851"/>
          </a:xfrm>
          <a:prstGeom prst="rect">
            <a:avLst/>
          </a:prstGeom>
        </p:spPr>
        <p:txBody>
          <a:bodyPr wrap="square">
            <a:spAutoFit/>
          </a:bodyPr>
          <a:lstStyle/>
          <a:p>
            <a:pPr>
              <a:spcAft>
                <a:spcPts val="0"/>
              </a:spcAft>
            </a:pPr>
            <a:r>
              <a:rPr lang="fr-FR" b="1" noProof="0" dirty="0">
                <a:latin typeface="Arial Narrow" panose="020B0606020202030204" pitchFamily="34" charset="0"/>
                <a:ea typeface="Lucida Sans Unicode" panose="020B0602030504020204" pitchFamily="34" charset="0"/>
                <a:cs typeface="Arial" panose="020B0604020202020204" pitchFamily="34" charset="0"/>
              </a:rPr>
              <a:t>Présentation synthétique d’ICD-Afrique</a:t>
            </a:r>
          </a:p>
          <a:p>
            <a:pPr>
              <a:spcAft>
                <a:spcPts val="0"/>
              </a:spcAft>
            </a:pPr>
            <a:endParaRPr lang="fr-FR" sz="600" b="1" noProof="0" dirty="0">
              <a:latin typeface="Arial Narrow" panose="020B0606020202030204" pitchFamily="34" charset="0"/>
              <a:ea typeface="Lucida Sans Unicode" panose="020B0602030504020204" pitchFamily="34" charset="0"/>
              <a:cs typeface="Arial" panose="020B0604020202020204" pitchFamily="34" charset="0"/>
            </a:endParaRP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Domaines d’activités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Exemples de projets développés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Les objectifs principaux</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Les bienfaits de ces actions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Méthodologie de projet </a:t>
            </a:r>
          </a:p>
          <a:p>
            <a:pPr>
              <a:spcAft>
                <a:spcPts val="0"/>
              </a:spcAft>
            </a:pPr>
            <a:endParaRPr lang="fr-FR" sz="1100" b="1" noProof="0" dirty="0">
              <a:latin typeface="Arial Narrow" panose="020B0606020202030204" pitchFamily="34" charset="0"/>
              <a:ea typeface="Lucida Sans Unicode" panose="020B0602030504020204" pitchFamily="34" charset="0"/>
              <a:cs typeface="Arial" panose="020B0604020202020204" pitchFamily="34" charset="0"/>
            </a:endParaRPr>
          </a:p>
          <a:p>
            <a:pPr>
              <a:spcAft>
                <a:spcPts val="0"/>
              </a:spcAft>
            </a:pPr>
            <a:r>
              <a:rPr lang="fr-FR" b="1" noProof="0" dirty="0">
                <a:latin typeface="Arial Narrow" panose="020B0606020202030204" pitchFamily="34" charset="0"/>
                <a:ea typeface="Lucida Sans Unicode" panose="020B0602030504020204" pitchFamily="34" charset="0"/>
                <a:cs typeface="Arial" panose="020B0604020202020204" pitchFamily="34" charset="0"/>
              </a:rPr>
              <a:t>Informations pour le voyageur</a:t>
            </a:r>
          </a:p>
          <a:p>
            <a:pPr>
              <a:spcAft>
                <a:spcPts val="0"/>
              </a:spcAft>
            </a:pPr>
            <a:endParaRPr lang="fr-FR" sz="600" b="1" noProof="0" dirty="0">
              <a:latin typeface="Arial Narrow" panose="020B0606020202030204" pitchFamily="34" charset="0"/>
              <a:ea typeface="Lucida Sans Unicode" panose="020B0602030504020204" pitchFamily="34" charset="0"/>
              <a:cs typeface="Arial" panose="020B0604020202020204" pitchFamily="34" charset="0"/>
            </a:endParaRP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1- </a:t>
            </a:r>
            <a:r>
              <a:rPr lang="fr-FR" noProof="0" dirty="0">
                <a:latin typeface="Arial Narrow" panose="020B0606020202030204" pitchFamily="34" charset="0"/>
                <a:ea typeface="Lucida Sans Unicode" panose="020B0602030504020204" pitchFamily="34" charset="0"/>
                <a:cs typeface="Arial" panose="020B0604020202020204" pitchFamily="34" charset="0"/>
              </a:rPr>
              <a:t>Géographie et climat</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2-</a:t>
            </a:r>
            <a:r>
              <a:rPr lang="fr-FR" noProof="0" dirty="0">
                <a:latin typeface="Arial Narrow" panose="020B0606020202030204" pitchFamily="34" charset="0"/>
                <a:ea typeface="Lucida Sans Unicode" panose="020B0602030504020204" pitchFamily="34" charset="0"/>
                <a:cs typeface="Arial" panose="020B0604020202020204" pitchFamily="34" charset="0"/>
              </a:rPr>
              <a:t> Politique, administration, religion et organisation sociale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3- </a:t>
            </a:r>
            <a:r>
              <a:rPr lang="fr-FR" noProof="0" dirty="0">
                <a:latin typeface="Arial Narrow" panose="020B0606020202030204" pitchFamily="34" charset="0"/>
                <a:ea typeface="Lucida Sans Unicode" panose="020B0602030504020204" pitchFamily="34" charset="0"/>
                <a:cs typeface="Arial" panose="020B0604020202020204" pitchFamily="34" charset="0"/>
              </a:rPr>
              <a:t>Economie et données générales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4-</a:t>
            </a:r>
            <a:r>
              <a:rPr lang="fr-FR" noProof="0" dirty="0">
                <a:latin typeface="Arial Narrow" panose="020B0606020202030204" pitchFamily="34" charset="0"/>
                <a:ea typeface="Lucida Sans Unicode" panose="020B0602030504020204" pitchFamily="34" charset="0"/>
                <a:cs typeface="Arial" panose="020B0604020202020204" pitchFamily="34" charset="0"/>
              </a:rPr>
              <a:t> Niveau de vie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5- </a:t>
            </a:r>
            <a:r>
              <a:rPr lang="fr-FR" noProof="0" dirty="0">
                <a:latin typeface="Arial Narrow" panose="020B0606020202030204" pitchFamily="34" charset="0"/>
                <a:ea typeface="Lucida Sans Unicode" panose="020B0602030504020204" pitchFamily="34" charset="0"/>
                <a:cs typeface="Arial" panose="020B0604020202020204" pitchFamily="34" charset="0"/>
              </a:rPr>
              <a:t>Dakar</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6-</a:t>
            </a:r>
            <a:r>
              <a:rPr lang="fr-FR" noProof="0" dirty="0">
                <a:latin typeface="Arial Narrow" panose="020B0606020202030204" pitchFamily="34" charset="0"/>
                <a:ea typeface="Lucida Sans Unicode" panose="020B0602030504020204" pitchFamily="34" charset="0"/>
                <a:cs typeface="Arial" panose="020B0604020202020204" pitchFamily="34" charset="0"/>
              </a:rPr>
              <a:t> Les régions de Tambacounda, le Parc National de </a:t>
            </a:r>
            <a:r>
              <a:rPr lang="fr-FR" noProof="0" dirty="0" err="1">
                <a:latin typeface="Arial Narrow" panose="020B0606020202030204" pitchFamily="34" charset="0"/>
                <a:ea typeface="Lucida Sans Unicode" panose="020B0602030504020204" pitchFamily="34" charset="0"/>
                <a:cs typeface="Arial" panose="020B0604020202020204" pitchFamily="34" charset="0"/>
              </a:rPr>
              <a:t>Niokolo-Koba</a:t>
            </a:r>
            <a:r>
              <a:rPr lang="fr-FR" noProof="0" dirty="0">
                <a:latin typeface="Arial Narrow" panose="020B0606020202030204" pitchFamily="34" charset="0"/>
                <a:ea typeface="Lucida Sans Unicode" panose="020B0602030504020204" pitchFamily="34" charset="0"/>
                <a:cs typeface="Arial" panose="020B0604020202020204" pitchFamily="34" charset="0"/>
              </a:rPr>
              <a:t> </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&amp; la région de Kédougou</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7-</a:t>
            </a:r>
            <a:r>
              <a:rPr lang="fr-FR" noProof="0" dirty="0">
                <a:latin typeface="Arial Narrow" panose="020B0606020202030204" pitchFamily="34" charset="0"/>
                <a:ea typeface="Lucida Sans Unicode" panose="020B0602030504020204" pitchFamily="34" charset="0"/>
                <a:cs typeface="Arial" panose="020B0604020202020204" pitchFamily="34" charset="0"/>
              </a:rPr>
              <a:t> La Casamance – La région de Ziguinchor</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8-</a:t>
            </a:r>
            <a:r>
              <a:rPr lang="fr-FR" noProof="0" dirty="0">
                <a:latin typeface="Arial Narrow" panose="020B0606020202030204" pitchFamily="34" charset="0"/>
                <a:ea typeface="Lucida Sans Unicode" panose="020B0602030504020204" pitchFamily="34" charset="0"/>
                <a:cs typeface="Arial" panose="020B0604020202020204" pitchFamily="34" charset="0"/>
              </a:rPr>
              <a:t> La Région de Fatick – Le Delta du Saloum</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9- </a:t>
            </a:r>
            <a:r>
              <a:rPr lang="fr-FR" noProof="0" dirty="0">
                <a:latin typeface="Arial Narrow" panose="020B0606020202030204" pitchFamily="34" charset="0"/>
                <a:ea typeface="Lucida Sans Unicode" panose="020B0602030504020204" pitchFamily="34" charset="0"/>
                <a:cs typeface="Arial" panose="020B0604020202020204" pitchFamily="34" charset="0"/>
              </a:rPr>
              <a:t>Visas et formalités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10- </a:t>
            </a:r>
            <a:r>
              <a:rPr lang="fr-FR" noProof="0" dirty="0">
                <a:latin typeface="Arial Narrow" panose="020B0606020202030204" pitchFamily="34" charset="0"/>
                <a:ea typeface="Lucida Sans Unicode" panose="020B0602030504020204" pitchFamily="34" charset="0"/>
                <a:cs typeface="Arial" panose="020B0604020202020204" pitchFamily="34" charset="0"/>
              </a:rPr>
              <a:t>Vaccins et santé</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11- </a:t>
            </a:r>
            <a:r>
              <a:rPr lang="fr-FR" noProof="0" dirty="0">
                <a:latin typeface="Arial Narrow" panose="020B0606020202030204" pitchFamily="34" charset="0"/>
                <a:ea typeface="Lucida Sans Unicode" panose="020B0602030504020204" pitchFamily="34" charset="0"/>
                <a:cs typeface="Arial" panose="020B0604020202020204" pitchFamily="34" charset="0"/>
              </a:rPr>
              <a:t>Argent</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t>
            </a:r>
            <a:r>
              <a:rPr lang="fr-FR"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12- </a:t>
            </a:r>
            <a:r>
              <a:rPr lang="fr-FR" noProof="0" dirty="0">
                <a:latin typeface="Arial Narrow" panose="020B0606020202030204" pitchFamily="34" charset="0"/>
                <a:ea typeface="Lucida Sans Unicode" panose="020B0602030504020204" pitchFamily="34" charset="0"/>
                <a:cs typeface="Arial" panose="020B0604020202020204" pitchFamily="34" charset="0"/>
              </a:rPr>
              <a:t>Vêtements et équipements divers</a:t>
            </a:r>
          </a:p>
          <a:p>
            <a:pPr>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spcAft>
                <a:spcPts val="0"/>
              </a:spcAft>
            </a:pPr>
            <a:r>
              <a:rPr lang="fr-FR" b="1" noProof="0" dirty="0">
                <a:latin typeface="Arial Narrow" panose="020B0606020202030204" pitchFamily="34" charset="0"/>
                <a:ea typeface="Lucida Sans Unicode" panose="020B0602030504020204" pitchFamily="34" charset="0"/>
                <a:cs typeface="Arial" panose="020B0604020202020204" pitchFamily="34" charset="0"/>
              </a:rPr>
              <a:t>Annexes</a:t>
            </a:r>
          </a:p>
          <a:p>
            <a:pPr>
              <a:spcAft>
                <a:spcPts val="0"/>
              </a:spcAft>
            </a:pPr>
            <a:endParaRPr lang="fr-FR" sz="600" b="1" noProof="0" dirty="0">
              <a:latin typeface="Arial Narrow" panose="020B0606020202030204" pitchFamily="34" charset="0"/>
              <a:ea typeface="Lucida Sans Unicode" panose="020B0602030504020204" pitchFamily="34" charset="0"/>
              <a:cs typeface="Arial" panose="020B0604020202020204" pitchFamily="34" charset="0"/>
            </a:endParaRP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Conseils Paludisme et Vaccinations (traitement anti paludéen)</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Pharmacie de groupe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Liste de voyage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Les liens utiles pour le voyage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Lexique wolof</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Fiche technique d’ICD Afrique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Soins et intervention chirurgicale</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Autorisation d’utilisation d’articles, de supports vidéo, audio et de 	photographies</a:t>
            </a:r>
          </a:p>
          <a:p>
            <a:pPr>
              <a:spcAft>
                <a:spcPts val="0"/>
              </a:spcAft>
            </a:pPr>
            <a:r>
              <a:rPr lang="fr-FR" noProof="0" dirty="0">
                <a:latin typeface="Arial Narrow" panose="020B0606020202030204" pitchFamily="34" charset="0"/>
                <a:ea typeface="Lucida Sans Unicode" panose="020B0602030504020204" pitchFamily="34" charset="0"/>
                <a:cs typeface="Arial" panose="020B0604020202020204" pitchFamily="34" charset="0"/>
              </a:rPr>
              <a:t>	Votre avis nous intéresse</a:t>
            </a:r>
            <a:endParaRPr lang="fr-FR" sz="1200" noProof="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76967" y="263889"/>
            <a:ext cx="6549571" cy="298332"/>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Rectangle 3"/>
          <p:cNvSpPr/>
          <p:nvPr/>
        </p:nvSpPr>
        <p:spPr>
          <a:xfrm>
            <a:off x="472231" y="234861"/>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Sommaire</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2" name="Slide Number Placeholder 1"/>
          <p:cNvSpPr>
            <a:spLocks noGrp="1"/>
          </p:cNvSpPr>
          <p:nvPr>
            <p:ph type="sldNum" sz="quarter" idx="12"/>
          </p:nvPr>
        </p:nvSpPr>
        <p:spPr>
          <a:xfrm>
            <a:off x="5339020" y="10122545"/>
            <a:ext cx="1700927" cy="569240"/>
          </a:xfrm>
        </p:spPr>
        <p:txBody>
          <a:bodyPr/>
          <a:lstStyle/>
          <a:p>
            <a:fld id="{3FA597D1-4CAF-4C93-A4A7-1DCF6236AA74}" type="slidenum">
              <a:rPr lang="fr-FR" sz="1600" noProof="0" smtClean="0"/>
              <a:t>2</a:t>
            </a:fld>
            <a:endParaRPr lang="fr-FR" sz="1600" noProof="0" dirty="0"/>
          </a:p>
        </p:txBody>
      </p:sp>
      <p:cxnSp>
        <p:nvCxnSpPr>
          <p:cNvPr id="7" name="Straight Connector 6"/>
          <p:cNvCxnSpPr/>
          <p:nvPr/>
        </p:nvCxnSpPr>
        <p:spPr>
          <a:xfrm>
            <a:off x="4169925" y="851998"/>
            <a:ext cx="2421467"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20278" y="1216065"/>
            <a:ext cx="3771114" cy="1793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39725" y="1495465"/>
            <a:ext cx="275166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50184" y="1772354"/>
            <a:ext cx="3536844"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87485" y="2046905"/>
            <a:ext cx="3199543" cy="846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05733" y="2336388"/>
            <a:ext cx="35812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17635" y="2790077"/>
            <a:ext cx="3269393"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50184" y="3138097"/>
            <a:ext cx="3532601" cy="413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87" idx="1"/>
          </p:cNvCxnSpPr>
          <p:nvPr/>
        </p:nvCxnSpPr>
        <p:spPr>
          <a:xfrm>
            <a:off x="5927725" y="3404508"/>
            <a:ext cx="629902" cy="496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985856" y="3675631"/>
            <a:ext cx="2596929" cy="690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19580" y="3959445"/>
            <a:ext cx="4163205" cy="66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799363" y="4234431"/>
            <a:ext cx="4783422" cy="6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387485" y="4791895"/>
            <a:ext cx="3203907" cy="72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762500" y="5068784"/>
            <a:ext cx="1813049" cy="154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831733" y="5330374"/>
            <a:ext cx="1743816" cy="59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47975" y="5592588"/>
            <a:ext cx="3727574" cy="267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74333" y="5874024"/>
            <a:ext cx="3801216" cy="304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960439" y="6152552"/>
            <a:ext cx="4615110" cy="140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12310" y="6411093"/>
            <a:ext cx="2363239" cy="1577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409136" y="6858976"/>
            <a:ext cx="5166413" cy="1209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916858" y="7496050"/>
            <a:ext cx="3674534" cy="196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255135" y="7227276"/>
            <a:ext cx="336257" cy="334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86852" y="7780567"/>
            <a:ext cx="4188697" cy="89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80653" y="8067168"/>
            <a:ext cx="3010739" cy="507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563719" y="8629135"/>
            <a:ext cx="3011830" cy="69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772417" y="8887422"/>
            <a:ext cx="2818975" cy="60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261667" y="9437998"/>
            <a:ext cx="4329725" cy="852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55316" y="9717453"/>
            <a:ext cx="3436076" cy="60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557627" y="577010"/>
            <a:ext cx="464175" cy="523220"/>
          </a:xfrm>
          <a:prstGeom prst="rect">
            <a:avLst/>
          </a:prstGeom>
          <a:noFill/>
        </p:spPr>
        <p:txBody>
          <a:bodyPr wrap="squar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79" name="TextBox 78"/>
          <p:cNvSpPr txBox="1"/>
          <p:nvPr/>
        </p:nvSpPr>
        <p:spPr>
          <a:xfrm>
            <a:off x="6557627" y="2500912"/>
            <a:ext cx="464175" cy="523220"/>
          </a:xfrm>
          <a:prstGeom prst="rect">
            <a:avLst/>
          </a:prstGeom>
          <a:noFill/>
        </p:spPr>
        <p:txBody>
          <a:bodyPr wrap="squar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81" name="TextBox 80"/>
          <p:cNvSpPr txBox="1"/>
          <p:nvPr/>
        </p:nvSpPr>
        <p:spPr>
          <a:xfrm>
            <a:off x="6517481" y="6617748"/>
            <a:ext cx="464175" cy="523220"/>
          </a:xfrm>
          <a:prstGeom prst="rect">
            <a:avLst/>
          </a:prstGeom>
          <a:noFill/>
        </p:spPr>
        <p:txBody>
          <a:bodyPr wrap="squar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21</a:t>
            </a:r>
          </a:p>
        </p:txBody>
      </p:sp>
      <p:sp>
        <p:nvSpPr>
          <p:cNvPr id="82" name="TextBox 81"/>
          <p:cNvSpPr txBox="1"/>
          <p:nvPr/>
        </p:nvSpPr>
        <p:spPr>
          <a:xfrm>
            <a:off x="6562363" y="1019302"/>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83" name="TextBox 82"/>
          <p:cNvSpPr txBox="1"/>
          <p:nvPr/>
        </p:nvSpPr>
        <p:spPr>
          <a:xfrm>
            <a:off x="6565992" y="1298969"/>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84" name="TextBox 83"/>
          <p:cNvSpPr txBox="1"/>
          <p:nvPr/>
        </p:nvSpPr>
        <p:spPr>
          <a:xfrm>
            <a:off x="6562363" y="1584226"/>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85" name="TextBox 84"/>
          <p:cNvSpPr txBox="1"/>
          <p:nvPr/>
        </p:nvSpPr>
        <p:spPr>
          <a:xfrm>
            <a:off x="6565992" y="1863893"/>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86" name="TextBox 85"/>
          <p:cNvSpPr txBox="1"/>
          <p:nvPr/>
        </p:nvSpPr>
        <p:spPr>
          <a:xfrm>
            <a:off x="6553998" y="2945144"/>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87" name="TextBox 86"/>
          <p:cNvSpPr txBox="1"/>
          <p:nvPr/>
        </p:nvSpPr>
        <p:spPr>
          <a:xfrm>
            <a:off x="6557627" y="3224811"/>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88" name="TextBox 87"/>
          <p:cNvSpPr txBox="1"/>
          <p:nvPr/>
        </p:nvSpPr>
        <p:spPr>
          <a:xfrm>
            <a:off x="6553998" y="3510068"/>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5</a:t>
            </a:r>
          </a:p>
        </p:txBody>
      </p:sp>
      <p:sp>
        <p:nvSpPr>
          <p:cNvPr id="89" name="TextBox 88"/>
          <p:cNvSpPr txBox="1"/>
          <p:nvPr/>
        </p:nvSpPr>
        <p:spPr>
          <a:xfrm>
            <a:off x="6557627" y="3789735"/>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7</a:t>
            </a:r>
          </a:p>
        </p:txBody>
      </p:sp>
      <p:sp>
        <p:nvSpPr>
          <p:cNvPr id="90" name="TextBox 89"/>
          <p:cNvSpPr txBox="1"/>
          <p:nvPr/>
        </p:nvSpPr>
        <p:spPr>
          <a:xfrm>
            <a:off x="6550369" y="4037280"/>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7</a:t>
            </a:r>
          </a:p>
        </p:txBody>
      </p:sp>
      <p:sp>
        <p:nvSpPr>
          <p:cNvPr id="92" name="TextBox 91"/>
          <p:cNvSpPr txBox="1"/>
          <p:nvPr/>
        </p:nvSpPr>
        <p:spPr>
          <a:xfrm>
            <a:off x="6550369" y="4602204"/>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12</a:t>
            </a:r>
          </a:p>
        </p:txBody>
      </p:sp>
      <p:sp>
        <p:nvSpPr>
          <p:cNvPr id="93" name="TextBox 92"/>
          <p:cNvSpPr txBox="1"/>
          <p:nvPr/>
        </p:nvSpPr>
        <p:spPr>
          <a:xfrm>
            <a:off x="6553998" y="4881871"/>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15</a:t>
            </a:r>
          </a:p>
        </p:txBody>
      </p:sp>
      <p:sp>
        <p:nvSpPr>
          <p:cNvPr id="94" name="TextBox 93"/>
          <p:cNvSpPr txBox="1"/>
          <p:nvPr/>
        </p:nvSpPr>
        <p:spPr>
          <a:xfrm>
            <a:off x="6546740" y="5139475"/>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17</a:t>
            </a:r>
          </a:p>
        </p:txBody>
      </p:sp>
      <p:sp>
        <p:nvSpPr>
          <p:cNvPr id="95" name="TextBox 94"/>
          <p:cNvSpPr txBox="1"/>
          <p:nvPr/>
        </p:nvSpPr>
        <p:spPr>
          <a:xfrm>
            <a:off x="6550369" y="5419142"/>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19</a:t>
            </a:r>
          </a:p>
        </p:txBody>
      </p:sp>
      <p:sp>
        <p:nvSpPr>
          <p:cNvPr id="96" name="TextBox 95"/>
          <p:cNvSpPr txBox="1"/>
          <p:nvPr/>
        </p:nvSpPr>
        <p:spPr>
          <a:xfrm>
            <a:off x="6546740" y="5704399"/>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19</a:t>
            </a:r>
          </a:p>
        </p:txBody>
      </p:sp>
      <p:sp>
        <p:nvSpPr>
          <p:cNvPr id="97" name="TextBox 96"/>
          <p:cNvSpPr txBox="1"/>
          <p:nvPr/>
        </p:nvSpPr>
        <p:spPr>
          <a:xfrm>
            <a:off x="6550369" y="5984066"/>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19</a:t>
            </a:r>
          </a:p>
        </p:txBody>
      </p:sp>
      <p:sp>
        <p:nvSpPr>
          <p:cNvPr id="98" name="TextBox 97"/>
          <p:cNvSpPr txBox="1"/>
          <p:nvPr/>
        </p:nvSpPr>
        <p:spPr>
          <a:xfrm>
            <a:off x="6565992" y="2155934"/>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99" name="TextBox 98"/>
          <p:cNvSpPr txBox="1"/>
          <p:nvPr/>
        </p:nvSpPr>
        <p:spPr>
          <a:xfrm>
            <a:off x="6586503" y="7069778"/>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21</a:t>
            </a:r>
          </a:p>
        </p:txBody>
      </p:sp>
      <p:sp>
        <p:nvSpPr>
          <p:cNvPr id="100" name="TextBox 99"/>
          <p:cNvSpPr txBox="1"/>
          <p:nvPr/>
        </p:nvSpPr>
        <p:spPr>
          <a:xfrm>
            <a:off x="6590132" y="7349445"/>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22</a:t>
            </a:r>
          </a:p>
        </p:txBody>
      </p:sp>
      <p:sp>
        <p:nvSpPr>
          <p:cNvPr id="101" name="TextBox 100"/>
          <p:cNvSpPr txBox="1"/>
          <p:nvPr/>
        </p:nvSpPr>
        <p:spPr>
          <a:xfrm>
            <a:off x="6586503" y="7634702"/>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23</a:t>
            </a:r>
          </a:p>
        </p:txBody>
      </p:sp>
      <p:sp>
        <p:nvSpPr>
          <p:cNvPr id="102" name="TextBox 101"/>
          <p:cNvSpPr txBox="1"/>
          <p:nvPr/>
        </p:nvSpPr>
        <p:spPr>
          <a:xfrm>
            <a:off x="6590132" y="7914369"/>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24</a:t>
            </a:r>
          </a:p>
        </p:txBody>
      </p:sp>
      <p:sp>
        <p:nvSpPr>
          <p:cNvPr id="103" name="TextBox 102"/>
          <p:cNvSpPr txBox="1"/>
          <p:nvPr/>
        </p:nvSpPr>
        <p:spPr>
          <a:xfrm>
            <a:off x="6586503" y="8466187"/>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26</a:t>
            </a:r>
          </a:p>
        </p:txBody>
      </p:sp>
      <p:sp>
        <p:nvSpPr>
          <p:cNvPr id="104" name="TextBox 103"/>
          <p:cNvSpPr txBox="1"/>
          <p:nvPr/>
        </p:nvSpPr>
        <p:spPr>
          <a:xfrm>
            <a:off x="6590132" y="8728920"/>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27</a:t>
            </a:r>
          </a:p>
        </p:txBody>
      </p:sp>
      <p:sp>
        <p:nvSpPr>
          <p:cNvPr id="106" name="TextBox 105"/>
          <p:cNvSpPr txBox="1"/>
          <p:nvPr/>
        </p:nvSpPr>
        <p:spPr>
          <a:xfrm>
            <a:off x="6590132" y="9293844"/>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28</a:t>
            </a:r>
          </a:p>
        </p:txBody>
      </p:sp>
      <p:sp>
        <p:nvSpPr>
          <p:cNvPr id="107" name="TextBox 106"/>
          <p:cNvSpPr txBox="1"/>
          <p:nvPr/>
        </p:nvSpPr>
        <p:spPr>
          <a:xfrm>
            <a:off x="6599202" y="9550222"/>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29</a:t>
            </a:r>
          </a:p>
        </p:txBody>
      </p:sp>
      <p:cxnSp>
        <p:nvCxnSpPr>
          <p:cNvPr id="68" name="Straight Connector 67"/>
          <p:cNvCxnSpPr/>
          <p:nvPr/>
        </p:nvCxnSpPr>
        <p:spPr>
          <a:xfrm>
            <a:off x="2207124" y="8350736"/>
            <a:ext cx="4355239" cy="89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575772" y="8196246"/>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25</a:t>
            </a:r>
          </a:p>
        </p:txBody>
      </p:sp>
      <p:sp>
        <p:nvSpPr>
          <p:cNvPr id="6" name="Rectangle 5"/>
          <p:cNvSpPr/>
          <p:nvPr/>
        </p:nvSpPr>
        <p:spPr>
          <a:xfrm>
            <a:off x="1043410" y="9941555"/>
            <a:ext cx="5931422" cy="461665"/>
          </a:xfrm>
          <a:prstGeom prst="rect">
            <a:avLst/>
          </a:prstGeom>
        </p:spPr>
        <p:txBody>
          <a:bodyPr wrap="square">
            <a:spAutoFit/>
          </a:bodyPr>
          <a:lstStyle/>
          <a:p>
            <a:r>
              <a:rPr lang="fr-FR" sz="1200" b="1" noProof="0" dirty="0">
                <a:latin typeface="Arial Narrow" panose="020B0606020202030204" pitchFamily="34" charset="0"/>
                <a:ea typeface="Calibri" panose="020F0502020204030204" pitchFamily="34" charset="0"/>
                <a:cs typeface="Times New Roman" panose="02020603050405020304" pitchFamily="18" charset="0"/>
              </a:rPr>
              <a:t>Ce carnet n’a pas pour ambition d’illustrer la totalité des régions du Sénégal. Il s’attache à dépeindre uniquement les territoires dans lesquels notre ONG est établie et intervient.</a:t>
            </a:r>
            <a:endParaRPr lang="fr-FR" sz="1200" b="1" noProof="0" dirty="0">
              <a:latin typeface="Arial Narrow" panose="020B0606020202030204" pitchFamily="34" charset="0"/>
            </a:endParaRPr>
          </a:p>
        </p:txBody>
      </p:sp>
      <p:sp>
        <p:nvSpPr>
          <p:cNvPr id="67" name="Isosceles Triangle 66"/>
          <p:cNvSpPr/>
          <p:nvPr/>
        </p:nvSpPr>
        <p:spPr>
          <a:xfrm rot="5400000">
            <a:off x="899627" y="1002999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9" name="Isosceles Triangle 68"/>
          <p:cNvSpPr/>
          <p:nvPr/>
        </p:nvSpPr>
        <p:spPr>
          <a:xfrm rot="5400000">
            <a:off x="742163" y="1002999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4" name="TextBox 73"/>
          <p:cNvSpPr txBox="1"/>
          <p:nvPr/>
        </p:nvSpPr>
        <p:spPr>
          <a:xfrm>
            <a:off x="6551026" y="6273290"/>
            <a:ext cx="464175" cy="369332"/>
          </a:xfrm>
          <a:prstGeom prst="rect">
            <a:avLst/>
          </a:prstGeom>
          <a:noFill/>
        </p:spPr>
        <p:txBody>
          <a:bodyPr wrap="square" rtlCol="0">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29157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7" name="Rectangle 6"/>
          <p:cNvSpPr/>
          <p:nvPr/>
        </p:nvSpPr>
        <p:spPr>
          <a:xfrm>
            <a:off x="477428" y="1954753"/>
            <a:ext cx="3980271"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p:cNvSpPr/>
          <p:nvPr/>
        </p:nvSpPr>
        <p:spPr>
          <a:xfrm>
            <a:off x="1208264" y="1974454"/>
            <a:ext cx="3198311"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Vêtements et équipements divers</a:t>
            </a:r>
            <a:endParaRPr lang="fr-FR" noProof="0" dirty="0">
              <a:latin typeface="Times New Roman" panose="02020603050405020304" pitchFamily="18" charset="0"/>
              <a:ea typeface="Times New Roman" panose="02020603050405020304" pitchFamily="18" charset="0"/>
            </a:endParaRPr>
          </a:p>
        </p:txBody>
      </p:sp>
      <p:sp>
        <p:nvSpPr>
          <p:cNvPr id="9" name="TextBox 8"/>
          <p:cNvSpPr txBox="1"/>
          <p:nvPr/>
        </p:nvSpPr>
        <p:spPr>
          <a:xfrm>
            <a:off x="531401" y="1561645"/>
            <a:ext cx="774571"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12</a:t>
            </a:r>
          </a:p>
        </p:txBody>
      </p:sp>
      <p:sp>
        <p:nvSpPr>
          <p:cNvPr id="2" name="Rectangle 1"/>
          <p:cNvSpPr/>
          <p:nvPr/>
        </p:nvSpPr>
        <p:spPr>
          <a:xfrm>
            <a:off x="474112" y="294079"/>
            <a:ext cx="6617557" cy="1446550"/>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Pour les longs séjours, ICD-Afrique vous propose également d’effectuer un virement avant votre séjour sur son compte au Crédit Agricole de Tambacounda. Vous aurez ainsi toute facilité de retirer de l’argent régulièrement en fonction de vos besoins et en toute sécurité.</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Il est recommandé de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n’emporter que de petites sommes d’argent liquide et/ou de les répartir en plusieurs endroits et sur plusieurs personnes</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Sur des petites sommes, ICD-Afrique pourra reprendre vos francs CFA à la fin de votre séjour</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Calculez donc au plus juste, sinon il vous restera la dernière possibilité de les offrir en cadeau ou d’acheter des souvenirs ou produits artisanaux dans les boutiques de l’aéroport. </a:t>
            </a:r>
            <a:endParaRPr lang="fr-FR" sz="11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11" name="Rectangle 10"/>
          <p:cNvSpPr/>
          <p:nvPr/>
        </p:nvSpPr>
        <p:spPr>
          <a:xfrm>
            <a:off x="474111" y="2474849"/>
            <a:ext cx="6617557" cy="2462213"/>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Il conviendra d’</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adapter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le contenu de votre sac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à la période de voyage</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Ne vous chargez pas trop</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Vous aurez toujours la possibilité de faire laver votre linge sur place pour un coût tout à fait modeste ou d’acheter à Dakar ou à Tambacounda ce qu’il vous manquera. L’essentiel est de </a:t>
            </a:r>
            <a:r>
              <a:rPr lang="fr-FR" sz="1100" b="1"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ne pas oublier toutes les protections habituelles contre la chaleur, la poussière, la pluie et le soleil</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Une liste de voyage vous est conseillée à la fin de ce livret.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u="sng" noProof="0" dirty="0">
                <a:solidFill>
                  <a:srgbClr val="B20909"/>
                </a:solidFill>
                <a:latin typeface="Arial Narrow" panose="020B0606020202030204" pitchFamily="34" charset="0"/>
                <a:ea typeface="Lucida Sans Unicode" panose="020B0602030504020204" pitchFamily="34" charset="0"/>
                <a:cs typeface="Times New Roman" panose="02020603050405020304" pitchFamily="18" charset="0"/>
              </a:rPr>
              <a:t>Quelques remarques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Il est très difficile de trouver des pellicules diapositives au Sénégal ou des piles électriques. Il est possible de recharger vos batteries appareils photos sur Dakar ou Tambacounda en journée sous réserve de coupures et </a:t>
            </a:r>
            <a:r>
              <a:rPr lang="fr-FR" sz="1100" noProof="0" dirty="0" err="1">
                <a:latin typeface="Arial Narrow" panose="020B0606020202030204" pitchFamily="34" charset="0"/>
                <a:ea typeface="Lucida Sans Unicode" panose="020B0602030504020204" pitchFamily="34" charset="0"/>
                <a:cs typeface="Times New Roman" panose="02020603050405020304" pitchFamily="18" charset="0"/>
              </a:rPr>
              <a:t>Dialacoto</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quelques heures le soir.</a:t>
            </a:r>
            <a:r>
              <a:rPr lang="fr-FR" sz="1100" noProof="0" dirty="0">
                <a:latin typeface="Franklin Gothic Medium" panose="020B0603020102020204" pitchFamily="34" charset="0"/>
                <a:ea typeface="Lucida Sans Unicode" panose="020B0602030504020204" pitchFamily="34" charset="0"/>
                <a:cs typeface="Tahoma" panose="020B0604030504040204" pitchFamily="34" charset="0"/>
              </a:rPr>
              <a:t> </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Vous trouverez des cyber-cafés partout sur Dakar et Tambacounda et des télécentres un peu partout y compris à </a:t>
            </a:r>
            <a:r>
              <a:rPr lang="fr-FR" sz="1100" noProof="0" dirty="0" err="1">
                <a:latin typeface="Arial Narrow" panose="020B0606020202030204" pitchFamily="34" charset="0"/>
                <a:ea typeface="Lucida Sans Unicode" panose="020B0602030504020204" pitchFamily="34" charset="0"/>
                <a:cs typeface="Times New Roman" panose="02020603050405020304" pitchFamily="18" charset="0"/>
              </a:rPr>
              <a:t>Dialacoto</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Impossible aussi de consommer un vrai café en dehors de Dakar. Le Nescafé en poudre règne en maître. Pour les amateurs, se munir d’une petite cafetière italienne et de votre café. Les campements de </a:t>
            </a:r>
            <a:r>
              <a:rPr lang="fr-FR" sz="1100" noProof="0" dirty="0" err="1">
                <a:latin typeface="Arial Narrow" panose="020B0606020202030204" pitchFamily="34" charset="0"/>
                <a:ea typeface="Lucida Sans Unicode" panose="020B0602030504020204" pitchFamily="34" charset="0"/>
                <a:cs typeface="Times New Roman" panose="02020603050405020304" pitchFamily="18" charset="0"/>
              </a:rPr>
              <a:t>Tambasocé</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et </a:t>
            </a:r>
            <a:r>
              <a:rPr lang="fr-FR" sz="1100" noProof="0" dirty="0" err="1">
                <a:latin typeface="Arial Narrow" panose="020B0606020202030204" pitchFamily="34" charset="0"/>
                <a:ea typeface="Lucida Sans Unicode" panose="020B0602030504020204" pitchFamily="34" charset="0"/>
                <a:cs typeface="Times New Roman" panose="02020603050405020304" pitchFamily="18" charset="0"/>
              </a:rPr>
              <a:t>Dialacoto</a:t>
            </a: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sont équipés en cafetières italiennes.</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Times New Roman" panose="02020603050405020304" pitchFamily="18"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spcAft>
                <a:spcPts val="0"/>
              </a:spcAft>
            </a:pPr>
            <a:r>
              <a:rPr lang="fr-FR" sz="1100" i="1" u="sng" noProof="0" dirty="0">
                <a:solidFill>
                  <a:srgbClr val="B20909"/>
                </a:solidFill>
                <a:latin typeface="Arial Narrow" panose="020B0606020202030204" pitchFamily="34" charset="0"/>
                <a:ea typeface="Times New Roman" panose="02020603050405020304" pitchFamily="18" charset="0"/>
              </a:rPr>
              <a:t>Le coordinateur ICD dispose d’un numéro Sénégalais pour toutes urgences. </a:t>
            </a:r>
            <a:endParaRPr lang="fr-FR" sz="1100" noProof="0" dirty="0">
              <a:solidFill>
                <a:srgbClr val="B20909"/>
              </a:solidFill>
              <a:latin typeface="Times New Roman" panose="02020603050405020304" pitchFamily="18" charset="0"/>
              <a:ea typeface="Times New Roman" panose="02020603050405020304" pitchFamily="18" charset="0"/>
            </a:endParaRP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20</a:t>
            </a:fld>
            <a:endParaRPr lang="fr-FR" sz="1600" noProof="0"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9202"/>
          <a:stretch/>
        </p:blipFill>
        <p:spPr>
          <a:xfrm>
            <a:off x="517328" y="5107079"/>
            <a:ext cx="2148870" cy="1765406"/>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8687" b="16158"/>
          <a:stretch/>
        </p:blipFill>
        <p:spPr>
          <a:xfrm>
            <a:off x="5467972" y="6531428"/>
            <a:ext cx="1571976" cy="76817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2389" b="11082"/>
          <a:stretch/>
        </p:blipFill>
        <p:spPr>
          <a:xfrm>
            <a:off x="517328" y="6960342"/>
            <a:ext cx="2148870" cy="1394540"/>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1618" t="-373" r="5730" b="373"/>
          <a:stretch/>
        </p:blipFill>
        <p:spPr>
          <a:xfrm>
            <a:off x="2753647" y="7362379"/>
            <a:ext cx="1973013" cy="2360477"/>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448" t="14078" r="448" b="6491"/>
          <a:stretch/>
        </p:blipFill>
        <p:spPr>
          <a:xfrm>
            <a:off x="517328" y="8441509"/>
            <a:ext cx="2148870" cy="1280160"/>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990" t="440" r="8847" b="-440"/>
          <a:stretch/>
        </p:blipFill>
        <p:spPr>
          <a:xfrm>
            <a:off x="2753647" y="5114458"/>
            <a:ext cx="2626875" cy="2185140"/>
          </a:xfrm>
          <a:prstGeom prst="rect">
            <a:avLst/>
          </a:prstGeom>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l="4548" r="17889"/>
          <a:stretch/>
        </p:blipFill>
        <p:spPr>
          <a:xfrm>
            <a:off x="5467350" y="5114457"/>
            <a:ext cx="1569422" cy="1345354"/>
          </a:xfrm>
          <a:prstGeom prst="rect">
            <a:avLst/>
          </a:prstGeom>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r="28941"/>
          <a:stretch/>
        </p:blipFill>
        <p:spPr>
          <a:xfrm>
            <a:off x="4798522" y="7360321"/>
            <a:ext cx="2237278" cy="2361348"/>
          </a:xfrm>
          <a:prstGeom prst="rect">
            <a:avLst/>
          </a:prstGeom>
        </p:spPr>
      </p:pic>
      <p:sp>
        <p:nvSpPr>
          <p:cNvPr id="17" name="Rectangle 16"/>
          <p:cNvSpPr/>
          <p:nvPr/>
        </p:nvSpPr>
        <p:spPr>
          <a:xfrm>
            <a:off x="5558019" y="7320103"/>
            <a:ext cx="1576072" cy="230832"/>
          </a:xfrm>
          <a:prstGeom prst="rect">
            <a:avLst/>
          </a:prstGeom>
        </p:spPr>
        <p:txBody>
          <a:bodyPr wrap="none">
            <a:spAutoFit/>
          </a:bodyPr>
          <a:lstStyle/>
          <a:p>
            <a:r>
              <a:rPr lang="fr-FR" sz="900" noProof="0" dirty="0">
                <a:latin typeface="Arial Narrow" panose="020B0606020202030204" pitchFamily="34" charset="0"/>
                <a:cs typeface="Times New Roman" panose="02020603050405020304" pitchFamily="18" charset="0"/>
              </a:rPr>
              <a:t>Groupes de voyageurs solidaires</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153755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21</a:t>
            </a:fld>
            <a:endParaRPr lang="fr-FR" sz="1600" noProof="0" dirty="0"/>
          </a:p>
        </p:txBody>
      </p:sp>
      <p:sp>
        <p:nvSpPr>
          <p:cNvPr id="9" name="Rectangle 8"/>
          <p:cNvSpPr/>
          <p:nvPr/>
        </p:nvSpPr>
        <p:spPr>
          <a:xfrm>
            <a:off x="474112" y="1052104"/>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Rectangle 9"/>
          <p:cNvSpPr/>
          <p:nvPr/>
        </p:nvSpPr>
        <p:spPr>
          <a:xfrm>
            <a:off x="686094" y="1003475"/>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Conseils Paludisme et Vaccinations (traitement anti paludéen)</a:t>
            </a:r>
            <a:endParaRPr lang="fr-FR" sz="1500" noProof="0" dirty="0">
              <a:latin typeface="Times New Roman" panose="02020603050405020304" pitchFamily="18" charset="0"/>
              <a:ea typeface="Times New Roman" panose="02020603050405020304" pitchFamily="18" charset="0"/>
            </a:endParaRPr>
          </a:p>
        </p:txBody>
      </p:sp>
      <p:sp>
        <p:nvSpPr>
          <p:cNvPr id="7" name="Rectangle 6"/>
          <p:cNvSpPr/>
          <p:nvPr/>
        </p:nvSpPr>
        <p:spPr>
          <a:xfrm>
            <a:off x="474111" y="1559201"/>
            <a:ext cx="6617557" cy="3139321"/>
          </a:xfrm>
          <a:prstGeom prst="rect">
            <a:avLst/>
          </a:prstGeom>
        </p:spPr>
        <p:txBody>
          <a:bodyPr wrap="square">
            <a:spAutoFit/>
          </a:bodyPr>
          <a:lstStyle/>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La </a:t>
            </a:r>
            <a:r>
              <a:rPr lang="fr-FR" sz="1100" u="sng" noProof="0" dirty="0" err="1">
                <a:solidFill>
                  <a:srgbClr val="B20909"/>
                </a:solidFill>
                <a:latin typeface="Arial Narrow" panose="020B0606020202030204" pitchFamily="34" charset="0"/>
                <a:ea typeface="Times New Roman" panose="02020603050405020304" pitchFamily="18" charset="0"/>
              </a:rPr>
              <a:t>Malarone</a:t>
            </a:r>
            <a:r>
              <a:rPr lang="fr-FR" sz="1100" u="sng" noProof="0" dirty="0">
                <a:solidFill>
                  <a:srgbClr val="B20909"/>
                </a:solidFill>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 produit efficace, </a:t>
            </a:r>
            <a:r>
              <a:rPr lang="fr-FR" sz="1100" b="1" noProof="0" dirty="0">
                <a:solidFill>
                  <a:srgbClr val="B20909"/>
                </a:solidFill>
                <a:latin typeface="Arial Narrow" panose="020B0606020202030204" pitchFamily="34" charset="0"/>
                <a:ea typeface="Times New Roman" panose="02020603050405020304" pitchFamily="18" charset="0"/>
              </a:rPr>
              <a:t>très cher mais avec très peu d’effets secondaires</a:t>
            </a:r>
            <a:r>
              <a:rPr lang="fr-FR" sz="1100" noProof="0" dirty="0">
                <a:latin typeface="Arial Narrow" panose="020B0606020202030204" pitchFamily="34" charset="0"/>
                <a:ea typeface="Times New Roman" panose="02020603050405020304" pitchFamily="18" charset="0"/>
              </a:rPr>
              <a:t>. Première prise la veille du départ.  Prise une fois par jour au cours d'un repas (ou à l'occasion d'une prise d'aliment lacté) et poursuivi tout le séjour, plus 7 jours au retour. </a:t>
            </a:r>
            <a:r>
              <a:rPr lang="fr-FR" sz="1100" b="1" noProof="0" dirty="0">
                <a:solidFill>
                  <a:srgbClr val="B20909"/>
                </a:solidFill>
                <a:latin typeface="Arial Narrow" panose="020B0606020202030204" pitchFamily="34" charset="0"/>
                <a:ea typeface="Times New Roman" panose="02020603050405020304" pitchFamily="18" charset="0"/>
              </a:rPr>
              <a:t>Le plus efficace actuellement sur le marché</a:t>
            </a:r>
            <a:r>
              <a:rPr lang="fr-FR" sz="1100" noProof="0" dirty="0">
                <a:latin typeface="Arial Narrow" panose="020B0606020202030204" pitchFamily="34" charset="0"/>
                <a:ea typeface="Times New Roman" panose="02020603050405020304" pitchFamily="18" charset="0"/>
              </a:rPr>
              <a:t>.</a:t>
            </a:r>
          </a:p>
          <a:p>
            <a:pPr marL="171450" indent="-171450" algn="just">
              <a:spcAft>
                <a:spcPts val="0"/>
              </a:spcAft>
              <a:buFont typeface="Arial" panose="020B0604020202020204" pitchFamily="34" charset="0"/>
              <a:buChar char="•"/>
            </a:pPr>
            <a:endParaRPr lang="fr-FR" sz="1100" noProof="0" dirty="0">
              <a:latin typeface="Times New Roman" panose="02020603050405020304" pitchFamily="18" charset="0"/>
              <a:ea typeface="Times New Roman" panose="02020603050405020304" pitchFamily="18" charset="0"/>
            </a:endParaRP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Le </a:t>
            </a:r>
            <a:r>
              <a:rPr lang="fr-FR" sz="1100" u="sng" noProof="0" dirty="0" err="1">
                <a:solidFill>
                  <a:srgbClr val="B20909"/>
                </a:solidFill>
                <a:latin typeface="Arial Narrow" panose="020B0606020202030204" pitchFamily="34" charset="0"/>
                <a:ea typeface="Times New Roman" panose="02020603050405020304" pitchFamily="18" charset="0"/>
              </a:rPr>
              <a:t>Spanor</a:t>
            </a:r>
            <a:r>
              <a:rPr lang="fr-FR" sz="1100" u="sng" noProof="0" dirty="0">
                <a:solidFill>
                  <a:srgbClr val="B20909"/>
                </a:solidFill>
                <a:latin typeface="Arial Narrow" panose="020B0606020202030204" pitchFamily="34" charset="0"/>
                <a:ea typeface="Times New Roman" panose="02020603050405020304" pitchFamily="18" charset="0"/>
              </a:rPr>
              <a:t> et la </a:t>
            </a:r>
            <a:r>
              <a:rPr lang="fr-FR" sz="1100" u="sng" noProof="0" dirty="0" err="1">
                <a:solidFill>
                  <a:srgbClr val="B20909"/>
                </a:solidFill>
                <a:latin typeface="Arial Narrow" panose="020B0606020202030204" pitchFamily="34" charset="0"/>
                <a:ea typeface="Times New Roman" panose="02020603050405020304" pitchFamily="18" charset="0"/>
              </a:rPr>
              <a:t>Tolexine</a:t>
            </a:r>
            <a:r>
              <a:rPr lang="fr-FR" sz="1100" u="sng" noProof="0" dirty="0">
                <a:solidFill>
                  <a:srgbClr val="B20909"/>
                </a:solidFill>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traitements remboursés par la Sécurité sociale</a:t>
            </a:r>
            <a:r>
              <a:rPr lang="fr-FR" sz="1100" noProof="0" dirty="0">
                <a:latin typeface="Arial Narrow" panose="020B0606020202030204" pitchFamily="34" charset="0"/>
                <a:ea typeface="Times New Roman" panose="02020603050405020304" pitchFamily="18" charset="0"/>
              </a:rPr>
              <a:t>. La molécule active est la « doxycycline ».  Nécessité de poursuivre le traitement un mois après le retour.</a:t>
            </a:r>
          </a:p>
          <a:p>
            <a:pPr marL="171450" indent="-171450" algn="just">
              <a:spcAft>
                <a:spcPts val="0"/>
              </a:spcAft>
              <a:buFont typeface="Arial" panose="020B0604020202020204" pitchFamily="34" charset="0"/>
              <a:buChar char="•"/>
            </a:pPr>
            <a:endParaRPr lang="fr-FR" sz="1100" noProof="0" dirty="0">
              <a:latin typeface="Times New Roman" panose="02020603050405020304" pitchFamily="18" charset="0"/>
              <a:ea typeface="Times New Roman" panose="02020603050405020304" pitchFamily="18" charset="0"/>
            </a:endParaRP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Le </a:t>
            </a:r>
            <a:r>
              <a:rPr lang="fr-FR" sz="1100" u="sng" noProof="0" dirty="0" err="1">
                <a:solidFill>
                  <a:srgbClr val="B20909"/>
                </a:solidFill>
                <a:latin typeface="Arial Narrow" panose="020B0606020202030204" pitchFamily="34" charset="0"/>
                <a:ea typeface="Times New Roman" panose="02020603050405020304" pitchFamily="18" charset="0"/>
              </a:rPr>
              <a:t>Doxypalu</a:t>
            </a:r>
            <a:r>
              <a:rPr lang="fr-FR" sz="1100" u="sng" noProof="0" dirty="0">
                <a:solidFill>
                  <a:srgbClr val="B20909"/>
                </a:solidFill>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traitement conseillé par les services médicaux </a:t>
            </a:r>
            <a:r>
              <a:rPr lang="fr-FR" sz="1100" noProof="0" dirty="0">
                <a:latin typeface="Arial Narrow" panose="020B0606020202030204" pitchFamily="34" charset="0"/>
                <a:ea typeface="Times New Roman" panose="02020603050405020304" pitchFamily="18" charset="0"/>
              </a:rPr>
              <a:t>et qui doit être</a:t>
            </a:r>
            <a:r>
              <a:rPr lang="fr-FR" sz="1100" noProof="0" dirty="0">
                <a:solidFill>
                  <a:srgbClr val="003366"/>
                </a:solidFill>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débuté la veille du départ et poursuivi pendant le séjour plus 4 semaines après le retour. Même molécule active que le </a:t>
            </a:r>
            <a:r>
              <a:rPr lang="fr-FR" sz="1100" noProof="0" dirty="0" err="1">
                <a:latin typeface="Arial Narrow" panose="020B0606020202030204" pitchFamily="34" charset="0"/>
                <a:ea typeface="Times New Roman" panose="02020603050405020304" pitchFamily="18" charset="0"/>
              </a:rPr>
              <a:t>Spanor</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peut être remboursé</a:t>
            </a:r>
            <a:r>
              <a:rPr lang="fr-FR" sz="1100" noProof="0" dirty="0">
                <a:latin typeface="Arial Narrow" panose="020B0606020202030204" pitchFamily="34" charset="0"/>
                <a:ea typeface="Times New Roman" panose="02020603050405020304" pitchFamily="18" charset="0"/>
              </a:rPr>
              <a:t>.</a:t>
            </a:r>
          </a:p>
          <a:p>
            <a:pPr marL="171450" indent="-171450" algn="just">
              <a:spcAft>
                <a:spcPts val="0"/>
              </a:spcAft>
              <a:buFont typeface="Arial" panose="020B0604020202020204" pitchFamily="34" charset="0"/>
              <a:buChar char="•"/>
            </a:pPr>
            <a:endParaRPr lang="fr-FR" sz="1100" noProof="0" dirty="0">
              <a:latin typeface="Times New Roman" panose="02020603050405020304" pitchFamily="18" charset="0"/>
              <a:ea typeface="Times New Roman" panose="02020603050405020304" pitchFamily="18" charset="0"/>
            </a:endParaRP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La </a:t>
            </a:r>
            <a:r>
              <a:rPr lang="fr-FR" sz="1100" u="sng" noProof="0" dirty="0" err="1">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Savarine</a:t>
            </a: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 la Nivaquine (en traitement combiné) ou la </a:t>
            </a:r>
            <a:r>
              <a:rPr lang="fr-FR" sz="1100" u="sng" noProof="0" dirty="0" err="1">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Paludrine</a:t>
            </a:r>
            <a:r>
              <a:rPr lang="fr-FR" sz="1100" u="sng"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toujours utilisés mais plus valables officiellement </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dans la zone de classement actuelle du Sénégal. Les africains les utilisent toujours et quasi exclusivement. Ils ont </a:t>
            </a:r>
            <a:r>
              <a:rPr lang="fr-FR" sz="1100" b="1" noProof="0" dirty="0">
                <a:solidFill>
                  <a:srgbClr val="B20909"/>
                </a:solidFill>
                <a:latin typeface="Arial Narrow" panose="020B0606020202030204" pitchFamily="34" charset="0"/>
                <a:ea typeface="Times New Roman" panose="02020603050405020304" pitchFamily="18" charset="0"/>
                <a:cs typeface="Times New Roman" panose="02020603050405020304" pitchFamily="18" charset="0"/>
              </a:rPr>
              <a:t>quelques effets secondaires</a:t>
            </a:r>
            <a:r>
              <a:rPr lang="fr-FR" sz="1100" noProof="0" dirty="0">
                <a:latin typeface="Arial Narrow" panose="020B0606020202030204" pitchFamily="34" charset="0"/>
                <a:ea typeface="Times New Roman" panose="02020603050405020304" pitchFamily="18" charset="0"/>
                <a:cs typeface="Times New Roman" panose="02020603050405020304" pitchFamily="18" charset="0"/>
              </a:rPr>
              <a:t> (diarrhées et nausées). </a:t>
            </a:r>
          </a:p>
          <a:p>
            <a:pPr marL="171450" indent="-171450" algn="just">
              <a:spcAft>
                <a:spcPts val="0"/>
              </a:spcAft>
              <a:buFont typeface="Arial" panose="020B0604020202020204" pitchFamily="34" charset="0"/>
              <a:buChar char="•"/>
            </a:pPr>
            <a:endParaRPr lang="fr-FR" sz="1100" noProof="0" dirty="0">
              <a:latin typeface="Arial" panose="020B0604020202020204" pitchFamily="34" charset="0"/>
              <a:ea typeface="Times New Roman" panose="02020603050405020304" pitchFamily="18" charset="0"/>
            </a:endParaRP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Times New Roman" panose="02020603050405020304" pitchFamily="18" charset="0"/>
              </a:rPr>
              <a:t>Le </a:t>
            </a:r>
            <a:r>
              <a:rPr lang="fr-FR" sz="1100" u="sng" noProof="0" dirty="0" err="1">
                <a:solidFill>
                  <a:srgbClr val="B20909"/>
                </a:solidFill>
                <a:latin typeface="Arial Narrow" panose="020B0606020202030204" pitchFamily="34" charset="0"/>
                <a:ea typeface="Times New Roman" panose="02020603050405020304" pitchFamily="18" charset="0"/>
              </a:rPr>
              <a:t>Lariam</a:t>
            </a:r>
            <a:r>
              <a:rPr lang="fr-FR" sz="1100" u="sng" noProof="0" dirty="0">
                <a:solidFill>
                  <a:srgbClr val="B20909"/>
                </a:solidFill>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 </a:t>
            </a:r>
            <a:r>
              <a:rPr lang="fr-FR" sz="1100" b="1" noProof="0" dirty="0">
                <a:solidFill>
                  <a:srgbClr val="B20909"/>
                </a:solidFill>
                <a:latin typeface="Arial Narrow" panose="020B0606020202030204" pitchFamily="34" charset="0"/>
                <a:ea typeface="Times New Roman" panose="02020603050405020304" pitchFamily="18" charset="0"/>
              </a:rPr>
              <a:t>traitement préconisé par les centres de maladies tropicales </a:t>
            </a:r>
            <a:r>
              <a:rPr lang="fr-FR" sz="1100" noProof="0" dirty="0">
                <a:latin typeface="Arial Narrow" panose="020B0606020202030204" pitchFamily="34" charset="0"/>
                <a:ea typeface="Times New Roman" panose="02020603050405020304" pitchFamily="18" charset="0"/>
              </a:rPr>
              <a:t>et qui garantit une bonne protection… Mais il est </a:t>
            </a:r>
            <a:r>
              <a:rPr lang="fr-FR" sz="1100" b="1" noProof="0" dirty="0">
                <a:solidFill>
                  <a:srgbClr val="B20909"/>
                </a:solidFill>
                <a:latin typeface="Arial Narrow" panose="020B0606020202030204" pitchFamily="34" charset="0"/>
                <a:ea typeface="Times New Roman" panose="02020603050405020304" pitchFamily="18" charset="0"/>
              </a:rPr>
              <a:t>fortement déconseillé</a:t>
            </a:r>
            <a:r>
              <a:rPr lang="fr-FR" sz="1100" noProof="0" dirty="0">
                <a:latin typeface="Arial Narrow" panose="020B0606020202030204" pitchFamily="34" charset="0"/>
                <a:ea typeface="Times New Roman" panose="02020603050405020304" pitchFamily="18" charset="0"/>
              </a:rPr>
              <a:t>. Les </a:t>
            </a:r>
            <a:r>
              <a:rPr lang="fr-FR" sz="1100" b="1" noProof="0" dirty="0">
                <a:solidFill>
                  <a:srgbClr val="B20909"/>
                </a:solidFill>
                <a:latin typeface="Arial Narrow" panose="020B0606020202030204" pitchFamily="34" charset="0"/>
                <a:ea typeface="Times New Roman" panose="02020603050405020304" pitchFamily="18" charset="0"/>
              </a:rPr>
              <a:t>effets secondaires sont importants </a:t>
            </a:r>
            <a:r>
              <a:rPr lang="fr-FR" sz="1100" noProof="0" dirty="0">
                <a:latin typeface="Arial Narrow" panose="020B0606020202030204" pitchFamily="34" charset="0"/>
                <a:ea typeface="Times New Roman" panose="02020603050405020304" pitchFamily="18" charset="0"/>
              </a:rPr>
              <a:t>(nausées, maux de tête, diarrhées, fragilité psychologique), il </a:t>
            </a:r>
            <a:r>
              <a:rPr lang="fr-FR" sz="1100" b="1" noProof="0" dirty="0">
                <a:solidFill>
                  <a:srgbClr val="B20909"/>
                </a:solidFill>
                <a:latin typeface="Arial Narrow" panose="020B0606020202030204" pitchFamily="34" charset="0"/>
                <a:ea typeface="Times New Roman" panose="02020603050405020304" pitchFamily="18" charset="0"/>
              </a:rPr>
              <a:t>coûte cher </a:t>
            </a:r>
            <a:r>
              <a:rPr lang="fr-FR" sz="1100" noProof="0" dirty="0">
                <a:latin typeface="Arial Narrow" panose="020B0606020202030204" pitchFamily="34" charset="0"/>
                <a:ea typeface="Times New Roman" panose="02020603050405020304" pitchFamily="18" charset="0"/>
              </a:rPr>
              <a:t>et n’est </a:t>
            </a:r>
            <a:r>
              <a:rPr lang="fr-FR" sz="1100" b="1" noProof="0" dirty="0">
                <a:solidFill>
                  <a:srgbClr val="B20909"/>
                </a:solidFill>
                <a:latin typeface="Arial Narrow" panose="020B0606020202030204" pitchFamily="34" charset="0"/>
                <a:ea typeface="Times New Roman" panose="02020603050405020304" pitchFamily="18" charset="0"/>
              </a:rPr>
              <a:t>pas justifié au Sénégal </a:t>
            </a:r>
            <a:r>
              <a:rPr lang="fr-FR" sz="1100" noProof="0" dirty="0">
                <a:latin typeface="Arial Narrow" panose="020B0606020202030204" pitchFamily="34" charset="0"/>
                <a:ea typeface="Times New Roman" panose="02020603050405020304" pitchFamily="18" charset="0"/>
              </a:rPr>
              <a:t>durant la période du voyage. Traitement hebdomadaire initié au moins 10 jours avant le séjour en zone impaludée  et prolongé pendant 3 semaines après l'éviction du risque.</a:t>
            </a:r>
            <a:endParaRPr lang="fr-FR" sz="1100" noProof="0" dirty="0">
              <a:latin typeface="Times New Roman" panose="02020603050405020304" pitchFamily="18" charset="0"/>
              <a:ea typeface="Times New Roman" panose="02020603050405020304" pitchFamily="18" charset="0"/>
            </a:endParaRPr>
          </a:p>
        </p:txBody>
      </p:sp>
      <p:sp>
        <p:nvSpPr>
          <p:cNvPr id="13" name="Rectangle 12"/>
          <p:cNvSpPr/>
          <p:nvPr/>
        </p:nvSpPr>
        <p:spPr>
          <a:xfrm>
            <a:off x="479141" y="4991350"/>
            <a:ext cx="6612528" cy="2776385"/>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p:cNvSpPr/>
          <p:nvPr/>
        </p:nvSpPr>
        <p:spPr>
          <a:xfrm>
            <a:off x="884662" y="5055078"/>
            <a:ext cx="6146888" cy="2631490"/>
          </a:xfrm>
          <a:prstGeom prst="rect">
            <a:avLst/>
          </a:prstGeom>
        </p:spPr>
        <p:txBody>
          <a:bodyPr wrap="square">
            <a:spAutoFit/>
          </a:bodyPr>
          <a:lstStyle/>
          <a:p>
            <a:pPr algn="just">
              <a:spcAft>
                <a:spcPts val="0"/>
              </a:spcAft>
            </a:pPr>
            <a:r>
              <a:rPr lang="fr-FR" sz="1100" u="sng" noProof="0" dirty="0">
                <a:solidFill>
                  <a:srgbClr val="B20909"/>
                </a:solidFill>
                <a:latin typeface="Arial Narrow" panose="020B0606020202030204" pitchFamily="34" charset="0"/>
                <a:ea typeface="Times New Roman" panose="02020603050405020304" pitchFamily="18" charset="0"/>
              </a:rPr>
              <a:t>Les effets secondaires de ces traitements :</a:t>
            </a:r>
            <a:r>
              <a:rPr lang="fr-FR" sz="1100" noProof="0" dirty="0">
                <a:latin typeface="Arial Narrow" panose="020B0606020202030204" pitchFamily="34" charset="0"/>
                <a:ea typeface="Times New Roman" panose="02020603050405020304" pitchFamily="18" charset="0"/>
              </a:rPr>
              <a:t> Ils rendent tous plus ou moins sensible aux UV  et certains peuvent, selon les personnes, générer des nausées ou des vomissements. Il est donc recommandé de les prendre le soir au moment du repas. Aucun traitement n’est efficace à 100%, d’où l’importance des répulsifs et des moustiquaires.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ICD-Afrique ne prend pas la responsabilité de conseiller l’un de ces traitements et vous demande de recueillir l'avis d'un médecin ou d’un centre de médecine tropicale.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u="sng" noProof="0" dirty="0">
                <a:solidFill>
                  <a:srgbClr val="B20909"/>
                </a:solidFill>
                <a:latin typeface="Arial Narrow" panose="020B0606020202030204" pitchFamily="34" charset="0"/>
                <a:ea typeface="Times New Roman" panose="02020603050405020304" pitchFamily="18" charset="0"/>
              </a:rPr>
              <a:t>Vaccinations :</a:t>
            </a:r>
            <a:r>
              <a:rPr lang="fr-FR" sz="1100" noProof="0" dirty="0">
                <a:latin typeface="Arial Narrow" panose="020B0606020202030204" pitchFamily="34" charset="0"/>
                <a:ea typeface="Times New Roman" panose="02020603050405020304" pitchFamily="18" charset="0"/>
              </a:rPr>
              <a:t> Le vaccin de la fièvre jaune n’est désormais plus obligatoire mais il est fortement conseillé ; ainsi que celui de l’hépatite A.</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Votre </a:t>
            </a:r>
            <a:r>
              <a:rPr lang="fr-FR" sz="1100" noProof="0" dirty="0" err="1">
                <a:latin typeface="Arial Narrow" panose="020B0606020202030204" pitchFamily="34" charset="0"/>
                <a:ea typeface="Times New Roman" panose="02020603050405020304" pitchFamily="18" charset="0"/>
              </a:rPr>
              <a:t>DTPolio</a:t>
            </a:r>
            <a:r>
              <a:rPr lang="fr-FR" sz="1100" noProof="0" dirty="0">
                <a:latin typeface="Arial Narrow" panose="020B0606020202030204" pitchFamily="34" charset="0"/>
                <a:ea typeface="Times New Roman" panose="02020603050405020304" pitchFamily="18" charset="0"/>
              </a:rPr>
              <a:t> doit être à jour.</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cs typeface="Times New Roman" panose="02020603050405020304" pitchFamily="18" charset="0"/>
              </a:rPr>
              <a:t> </a:t>
            </a:r>
            <a:endParaRPr lang="fr-FR" sz="1100" noProof="0" dirty="0">
              <a:latin typeface="Arial" panose="020B0604020202020204" pitchFamily="34" charset="0"/>
            </a:endParaRPr>
          </a:p>
          <a:p>
            <a:pPr algn="just">
              <a:spcAft>
                <a:spcPts val="0"/>
              </a:spcAft>
            </a:pPr>
            <a:r>
              <a:rPr lang="fr-FR" sz="1100" u="sng" noProof="0" dirty="0">
                <a:solidFill>
                  <a:srgbClr val="B20909"/>
                </a:solidFill>
                <a:latin typeface="Arial Narrow" panose="020B0606020202030204" pitchFamily="34" charset="0"/>
                <a:cs typeface="Times New Roman" panose="02020603050405020304" pitchFamily="18" charset="0"/>
              </a:rPr>
              <a:t>Conseils santé :</a:t>
            </a:r>
            <a:r>
              <a:rPr lang="fr-FR" sz="1100" noProof="0" dirty="0">
                <a:latin typeface="Arial Narrow" panose="020B0606020202030204" pitchFamily="34" charset="0"/>
                <a:cs typeface="Times New Roman" panose="02020603050405020304" pitchFamily="18" charset="0"/>
              </a:rPr>
              <a:t> Effectuer un bilan médical complet et dentaire avant le départ.</a:t>
            </a:r>
            <a:endParaRPr lang="fr-FR" sz="1100" noProof="0" dirty="0">
              <a:latin typeface="Arial" panose="020B0604020202020204" pitchFamily="34" charset="0"/>
            </a:endParaRPr>
          </a:p>
          <a:p>
            <a:pPr algn="just">
              <a:spcAft>
                <a:spcPts val="0"/>
              </a:spcAft>
            </a:pPr>
            <a:r>
              <a:rPr lang="fr-FR" sz="1100" noProof="0" dirty="0">
                <a:latin typeface="Arial Narrow" panose="020B0606020202030204" pitchFamily="34" charset="0"/>
                <a:ea typeface="Times New Roman" panose="02020603050405020304" pitchFamily="18" charset="0"/>
              </a:rPr>
              <a:t>Se munir de la totalité des traitements et produits pharmaceutiques nécessaires.</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r>
              <a:rPr lang="fr-FR" sz="1100" u="sng" kern="0" noProof="0" dirty="0">
                <a:solidFill>
                  <a:srgbClr val="B20909"/>
                </a:solidFill>
                <a:latin typeface="Arial Narrow" panose="020B0606020202030204" pitchFamily="34" charset="0"/>
              </a:rPr>
              <a:t>Obligation conventionnelle :</a:t>
            </a:r>
            <a:r>
              <a:rPr lang="fr-FR" sz="1100" kern="0" noProof="0" dirty="0">
                <a:latin typeface="Arial Narrow" panose="020B0606020202030204" pitchFamily="34" charset="0"/>
              </a:rPr>
              <a:t> Présenter à ICD Afrique un document d’aptitude au voyage ainsi qu’une liste des allergies ou des contre-indications médicamenteuses, signés par votre médecin.</a:t>
            </a:r>
            <a:endParaRPr lang="fr-FR" sz="1100" kern="0" noProof="0" dirty="0">
              <a:latin typeface="Times New Roman" panose="02020603050405020304" pitchFamily="18" charset="0"/>
            </a:endParaRPr>
          </a:p>
        </p:txBody>
      </p:sp>
      <p:sp>
        <p:nvSpPr>
          <p:cNvPr id="24" name="Isosceles Triangle 23"/>
          <p:cNvSpPr/>
          <p:nvPr/>
        </p:nvSpPr>
        <p:spPr>
          <a:xfrm rot="5400000">
            <a:off x="748014" y="513187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Isosceles Triangle 24"/>
          <p:cNvSpPr/>
          <p:nvPr/>
        </p:nvSpPr>
        <p:spPr>
          <a:xfrm rot="5400000">
            <a:off x="590550" y="513187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Isosceles Triangle 25"/>
          <p:cNvSpPr/>
          <p:nvPr/>
        </p:nvSpPr>
        <p:spPr>
          <a:xfrm rot="5400000">
            <a:off x="748014" y="613263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7" name="Isosceles Triangle 26"/>
          <p:cNvSpPr/>
          <p:nvPr/>
        </p:nvSpPr>
        <p:spPr>
          <a:xfrm rot="5400000">
            <a:off x="590550" y="613263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8" name="Isosceles Triangle 27"/>
          <p:cNvSpPr/>
          <p:nvPr/>
        </p:nvSpPr>
        <p:spPr>
          <a:xfrm rot="5400000">
            <a:off x="753094" y="680319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9" name="Isosceles Triangle 28"/>
          <p:cNvSpPr/>
          <p:nvPr/>
        </p:nvSpPr>
        <p:spPr>
          <a:xfrm rot="5400000">
            <a:off x="595630" y="680319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Isosceles Triangle 29"/>
          <p:cNvSpPr/>
          <p:nvPr/>
        </p:nvSpPr>
        <p:spPr>
          <a:xfrm rot="5400000">
            <a:off x="748014" y="730103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Isosceles Triangle 30"/>
          <p:cNvSpPr/>
          <p:nvPr/>
        </p:nvSpPr>
        <p:spPr>
          <a:xfrm rot="5400000">
            <a:off x="590550" y="730103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 name="Rectangle 20"/>
          <p:cNvSpPr/>
          <p:nvPr/>
        </p:nvSpPr>
        <p:spPr>
          <a:xfrm>
            <a:off x="476967" y="263889"/>
            <a:ext cx="6549571" cy="298332"/>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p:cNvSpPr/>
          <p:nvPr/>
        </p:nvSpPr>
        <p:spPr>
          <a:xfrm>
            <a:off x="472231" y="234861"/>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Annexes</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7184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88050" y="3083740"/>
            <a:ext cx="3107650" cy="22590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Rectangle 30"/>
          <p:cNvSpPr/>
          <p:nvPr/>
        </p:nvSpPr>
        <p:spPr>
          <a:xfrm>
            <a:off x="474112" y="32494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22</a:t>
            </a:fld>
            <a:endParaRPr lang="fr-FR" sz="1600" noProof="0" dirty="0"/>
          </a:p>
        </p:txBody>
      </p:sp>
      <p:sp>
        <p:nvSpPr>
          <p:cNvPr id="10" name="Rectangle 9"/>
          <p:cNvSpPr/>
          <p:nvPr/>
        </p:nvSpPr>
        <p:spPr>
          <a:xfrm>
            <a:off x="686094" y="27631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Pharmacie de groupe</a:t>
            </a:r>
            <a:endParaRPr lang="fr-FR" sz="1500" noProof="0" dirty="0">
              <a:latin typeface="Times New Roman" panose="02020603050405020304" pitchFamily="18" charset="0"/>
              <a:ea typeface="Times New Roman" panose="02020603050405020304" pitchFamily="18" charset="0"/>
            </a:endParaRPr>
          </a:p>
        </p:txBody>
      </p:sp>
      <p:sp>
        <p:nvSpPr>
          <p:cNvPr id="8" name="Rectangle 7"/>
          <p:cNvSpPr/>
          <p:nvPr/>
        </p:nvSpPr>
        <p:spPr>
          <a:xfrm>
            <a:off x="474112" y="769492"/>
            <a:ext cx="6780128" cy="261610"/>
          </a:xfrm>
          <a:prstGeom prst="rect">
            <a:avLst/>
          </a:prstGeom>
        </p:spPr>
        <p:txBody>
          <a:bodyPr wrap="square">
            <a:spAutoFit/>
          </a:bodyPr>
          <a:lstStyle/>
          <a:p>
            <a:r>
              <a:rPr lang="fr-FR" sz="1100" noProof="0" dirty="0">
                <a:latin typeface="Arial Narrow" panose="020B0606020202030204" pitchFamily="34" charset="0"/>
              </a:rPr>
              <a:t>Le coordinateur ICD disposera d’une trousse complète, mais vous nous conseillons de vous en préparer une personnelle. </a:t>
            </a:r>
          </a:p>
        </p:txBody>
      </p:sp>
      <p:sp>
        <p:nvSpPr>
          <p:cNvPr id="21" name="Rectangle 20"/>
          <p:cNvSpPr/>
          <p:nvPr/>
        </p:nvSpPr>
        <p:spPr>
          <a:xfrm>
            <a:off x="497341" y="3410281"/>
            <a:ext cx="3098807" cy="2641616"/>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p:cNvSpPr/>
          <p:nvPr/>
        </p:nvSpPr>
        <p:spPr>
          <a:xfrm>
            <a:off x="574216" y="3416960"/>
            <a:ext cx="3025632" cy="2631490"/>
          </a:xfrm>
          <a:prstGeom prst="rect">
            <a:avLst/>
          </a:prstGeom>
        </p:spPr>
        <p:txBody>
          <a:bodyPr wrap="square">
            <a:spAutoFit/>
          </a:bodyPr>
          <a:lstStyle/>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Crème solaire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Désinfectant pour main ou savon de Marseille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Répulsif moustiques (spécial tropique 5/5 ou Marie Rose efficace et se trouve en grandes surfaces)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Crème contre les démangeaisons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Crème pour l’échauffement</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Aspi venin</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Spray nasal</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Aiguilles stériles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Gaze, sparadrap, bandes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Attelles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Matériel de première urgence en cas de coupure : aiguilles et fils de suture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Pansements divers : </a:t>
            </a:r>
            <a:r>
              <a:rPr lang="fr-FR" sz="1100" noProof="0" dirty="0" err="1">
                <a:latin typeface="Arial Narrow" panose="020B0606020202030204" pitchFamily="34" charset="0"/>
                <a:ea typeface="Times New Roman" panose="02020603050405020304" pitchFamily="18" charset="0"/>
              </a:rPr>
              <a:t>Tricostéril</a:t>
            </a:r>
            <a:r>
              <a:rPr lang="fr-FR" sz="1100" noProof="0" dirty="0">
                <a:latin typeface="Arial Narrow" panose="020B0606020202030204" pitchFamily="34" charset="0"/>
                <a:ea typeface="Times New Roman" panose="02020603050405020304" pitchFamily="18" charset="0"/>
              </a:rPr>
              <a:t>, </a:t>
            </a:r>
            <a:r>
              <a:rPr lang="fr-FR" sz="1100" noProof="0" dirty="0" err="1">
                <a:latin typeface="Arial Narrow" panose="020B0606020202030204" pitchFamily="34" charset="0"/>
                <a:ea typeface="Times New Roman" panose="02020603050405020304" pitchFamily="18" charset="0"/>
              </a:rPr>
              <a:t>Stéristrip</a:t>
            </a:r>
            <a:r>
              <a:rPr lang="fr-FR" sz="1100" noProof="0" dirty="0">
                <a:latin typeface="Arial Narrow" panose="020B0606020202030204" pitchFamily="34" charset="0"/>
                <a:ea typeface="Times New Roman" panose="02020603050405020304" pitchFamily="18" charset="0"/>
              </a:rPr>
              <a:t> </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Pince à épiler, coupe-ongle et ciseaux</a:t>
            </a:r>
          </a:p>
        </p:txBody>
      </p:sp>
      <p:sp>
        <p:nvSpPr>
          <p:cNvPr id="24" name="Rectangle 23"/>
          <p:cNvSpPr/>
          <p:nvPr/>
        </p:nvSpPr>
        <p:spPr>
          <a:xfrm>
            <a:off x="-175853" y="3044908"/>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Para pharmacie :</a:t>
            </a:r>
          </a:p>
        </p:txBody>
      </p:sp>
      <p:sp>
        <p:nvSpPr>
          <p:cNvPr id="37" name="Rectangle 36"/>
          <p:cNvSpPr/>
          <p:nvPr/>
        </p:nvSpPr>
        <p:spPr>
          <a:xfrm>
            <a:off x="3931849" y="1325680"/>
            <a:ext cx="3107650" cy="22590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3941140" y="1652220"/>
            <a:ext cx="3098807" cy="3804940"/>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9" name="Rectangle 38"/>
          <p:cNvSpPr/>
          <p:nvPr/>
        </p:nvSpPr>
        <p:spPr>
          <a:xfrm>
            <a:off x="4018015" y="1703350"/>
            <a:ext cx="3025632" cy="3647152"/>
          </a:xfrm>
          <a:prstGeom prst="rect">
            <a:avLst/>
          </a:prstGeom>
        </p:spPr>
        <p:txBody>
          <a:bodyPr wrap="square">
            <a:spAutoFit/>
          </a:bodyPr>
          <a:lstStyle/>
          <a:p>
            <a:pPr marL="171450" indent="-171450">
              <a:spcAft>
                <a:spcPts val="0"/>
              </a:spcAft>
              <a:buFont typeface="Arial" panose="020B0604020202020204" pitchFamily="34" charset="0"/>
              <a:buChar char="•"/>
              <a:tabLst>
                <a:tab pos="1819275" algn="l"/>
              </a:tabLst>
            </a:pPr>
            <a:r>
              <a:rPr lang="fr-FR" sz="1100" noProof="0" dirty="0" err="1">
                <a:latin typeface="Arial Narrow" panose="020B0606020202030204" pitchFamily="34" charset="0"/>
                <a:ea typeface="Times New Roman" panose="02020603050405020304" pitchFamily="18" charset="0"/>
              </a:rPr>
              <a:t>Lactéol</a:t>
            </a:r>
            <a:r>
              <a:rPr lang="fr-FR" sz="1100" noProof="0" dirty="0">
                <a:latin typeface="Arial Narrow" panose="020B0606020202030204" pitchFamily="34" charset="0"/>
                <a:ea typeface="Times New Roman" panose="02020603050405020304" pitchFamily="18" charset="0"/>
              </a:rPr>
              <a:t> fort</a:t>
            </a:r>
          </a:p>
          <a:p>
            <a:pPr marL="171450" indent="-171450">
              <a:spcAft>
                <a:spcPts val="0"/>
              </a:spcAft>
              <a:buFont typeface="Arial" panose="020B0604020202020204" pitchFamily="34" charset="0"/>
              <a:buChar char="•"/>
              <a:tabLst>
                <a:tab pos="1819275" algn="l"/>
              </a:tabLst>
            </a:pPr>
            <a:r>
              <a:rPr lang="fr-FR" sz="1100" noProof="0" dirty="0" err="1">
                <a:latin typeface="Arial Narrow" panose="020B0606020202030204" pitchFamily="34" charset="0"/>
                <a:ea typeface="Times New Roman" panose="02020603050405020304" pitchFamily="18" charset="0"/>
              </a:rPr>
              <a:t>Ercéfuryl</a:t>
            </a:r>
            <a:r>
              <a:rPr lang="fr-FR" sz="1100" noProof="0" dirty="0">
                <a:latin typeface="Arial Narrow" panose="020B0606020202030204" pitchFamily="34" charset="0"/>
                <a:ea typeface="Times New Roman" panose="02020603050405020304" pitchFamily="18" charset="0"/>
              </a:rPr>
              <a:t> ou produit contre les infections intestinales</a:t>
            </a:r>
          </a:p>
          <a:p>
            <a:pPr marL="171450" indent="-171450">
              <a:spcAft>
                <a:spcPts val="0"/>
              </a:spcAft>
              <a:buFont typeface="Arial" panose="020B0604020202020204" pitchFamily="34" charset="0"/>
              <a:buChar char="•"/>
              <a:tabLst>
                <a:tab pos="1819275" algn="l"/>
              </a:tabLst>
            </a:pPr>
            <a:r>
              <a:rPr lang="fr-FR" sz="1100" noProof="0" dirty="0" err="1">
                <a:latin typeface="Arial Narrow" panose="020B0606020202030204" pitchFamily="34" charset="0"/>
                <a:ea typeface="Times New Roman" panose="02020603050405020304" pitchFamily="18" charset="0"/>
              </a:rPr>
              <a:t>Immodium</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Autres traitements divers contre les infections ou les diarrhées</a:t>
            </a:r>
          </a:p>
          <a:p>
            <a:pPr marL="171450" indent="-171450">
              <a:spcAft>
                <a:spcPts val="0"/>
              </a:spcAft>
              <a:buFont typeface="Arial" panose="020B0604020202020204" pitchFamily="34" charset="0"/>
              <a:buChar char="•"/>
              <a:tabLst>
                <a:tab pos="1819275" algn="l"/>
              </a:tabLst>
            </a:pPr>
            <a:r>
              <a:rPr lang="fr-FR" sz="1100" noProof="0" dirty="0" err="1">
                <a:latin typeface="Arial Narrow" panose="020B0606020202030204" pitchFamily="34" charset="0"/>
                <a:ea typeface="Times New Roman" panose="02020603050405020304" pitchFamily="18" charset="0"/>
              </a:rPr>
              <a:t>Maalox</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Anti-vomitif et </a:t>
            </a:r>
            <a:r>
              <a:rPr lang="fr-FR" sz="1100" noProof="0" dirty="0" err="1">
                <a:latin typeface="Arial Narrow" panose="020B0606020202030204" pitchFamily="34" charset="0"/>
                <a:ea typeface="Times New Roman" panose="02020603050405020304" pitchFamily="18" charset="0"/>
              </a:rPr>
              <a:t>anti-spasmodique</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tabLst>
                <a:tab pos="1819275" algn="l"/>
              </a:tabLst>
            </a:pPr>
            <a:r>
              <a:rPr lang="fr-FR" sz="1100" noProof="0" dirty="0" err="1">
                <a:latin typeface="Arial Narrow" panose="020B0606020202030204" pitchFamily="34" charset="0"/>
                <a:ea typeface="Times New Roman" panose="02020603050405020304" pitchFamily="18" charset="0"/>
              </a:rPr>
              <a:t>Anti-histaminique</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Traitements divers contre la constipation </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Vermifuge </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Aspirine et Paracétamol</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Antibiotiques à spectre large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Traitement pour maux de dents et bains de bouche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Traitement contre infections urinaires </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Traitement pour les infections et affections laryngées</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Collyre oculaire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Désinfectant dermique</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Pommade et pilules anti-inflammatoires </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Biafine et produits anti-irritation</a:t>
            </a:r>
          </a:p>
          <a:p>
            <a:pPr marL="171450" indent="-171450">
              <a:spcAft>
                <a:spcPts val="0"/>
              </a:spcAft>
              <a:buFont typeface="Arial" panose="020B0604020202020204" pitchFamily="34" charset="0"/>
              <a:buChar char="•"/>
              <a:tabLst>
                <a:tab pos="1819275" algn="l"/>
              </a:tabLst>
            </a:pPr>
            <a:r>
              <a:rPr lang="fr-FR" sz="1100" noProof="0" dirty="0">
                <a:latin typeface="Arial Narrow" panose="020B0606020202030204" pitchFamily="34" charset="0"/>
                <a:ea typeface="Times New Roman" panose="02020603050405020304" pitchFamily="18" charset="0"/>
              </a:rPr>
              <a:t>Traitement anti paludéen, préventif et curatif</a:t>
            </a:r>
          </a:p>
        </p:txBody>
      </p:sp>
      <p:sp>
        <p:nvSpPr>
          <p:cNvPr id="28" name="Rectangle 27"/>
          <p:cNvSpPr/>
          <p:nvPr/>
        </p:nvSpPr>
        <p:spPr>
          <a:xfrm>
            <a:off x="2503532" y="1295959"/>
            <a:ext cx="3656635"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Autres produits :</a:t>
            </a:r>
          </a:p>
        </p:txBody>
      </p:sp>
      <p:sp>
        <p:nvSpPr>
          <p:cNvPr id="40" name="Rectangle 39"/>
          <p:cNvSpPr/>
          <p:nvPr/>
        </p:nvSpPr>
        <p:spPr>
          <a:xfrm>
            <a:off x="488050" y="1318893"/>
            <a:ext cx="3107650" cy="22590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p:cNvSpPr/>
          <p:nvPr/>
        </p:nvSpPr>
        <p:spPr>
          <a:xfrm>
            <a:off x="497341" y="1645434"/>
            <a:ext cx="3098807" cy="945398"/>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574216" y="1652113"/>
            <a:ext cx="3025632" cy="938719"/>
          </a:xfrm>
          <a:prstGeom prst="rect">
            <a:avLst/>
          </a:prstGeom>
        </p:spPr>
        <p:txBody>
          <a:bodyPr wrap="square">
            <a:spAutoFit/>
          </a:bodyPr>
          <a:lstStyle/>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Charbon                                                                                 </a:t>
            </a:r>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Exo flore</a:t>
            </a:r>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Arnica (gel et cachets)</a:t>
            </a:r>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Essence de lavande</a:t>
            </a:r>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Huiles essentielles</a:t>
            </a:r>
          </a:p>
        </p:txBody>
      </p:sp>
      <p:sp>
        <p:nvSpPr>
          <p:cNvPr id="43" name="Rectangle 42"/>
          <p:cNvSpPr/>
          <p:nvPr/>
        </p:nvSpPr>
        <p:spPr>
          <a:xfrm>
            <a:off x="-175853" y="1280061"/>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Médecine douce : </a:t>
            </a:r>
          </a:p>
        </p:txBody>
      </p:sp>
    </p:spTree>
    <p:extLst>
      <p:ext uri="{BB962C8B-B14F-4D97-AF65-F5344CB8AC3E}">
        <p14:creationId xmlns:p14="http://schemas.microsoft.com/office/powerpoint/2010/main" val="398125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4112" y="31478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23</a:t>
            </a:fld>
            <a:endParaRPr lang="fr-FR" sz="1600" noProof="0" dirty="0"/>
          </a:p>
        </p:txBody>
      </p:sp>
      <p:sp>
        <p:nvSpPr>
          <p:cNvPr id="10" name="Rectangle 9"/>
          <p:cNvSpPr/>
          <p:nvPr/>
        </p:nvSpPr>
        <p:spPr>
          <a:xfrm>
            <a:off x="686094" y="27631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Liste de voyage</a:t>
            </a:r>
            <a:endParaRPr lang="fr-FR" sz="1500" noProof="0" dirty="0">
              <a:latin typeface="Times New Roman" panose="02020603050405020304" pitchFamily="18" charset="0"/>
              <a:ea typeface="Times New Roman" panose="02020603050405020304" pitchFamily="18" charset="0"/>
            </a:endParaRPr>
          </a:p>
        </p:txBody>
      </p:sp>
      <p:sp>
        <p:nvSpPr>
          <p:cNvPr id="11" name="Rectangle 10"/>
          <p:cNvSpPr/>
          <p:nvPr/>
        </p:nvSpPr>
        <p:spPr>
          <a:xfrm>
            <a:off x="497341" y="1940271"/>
            <a:ext cx="3592059" cy="4051151"/>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Chord 11"/>
          <p:cNvSpPr/>
          <p:nvPr/>
        </p:nvSpPr>
        <p:spPr>
          <a:xfrm rot="9381901">
            <a:off x="438322" y="1357015"/>
            <a:ext cx="1911565" cy="1845211"/>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p:cNvSpPr/>
          <p:nvPr/>
        </p:nvSpPr>
        <p:spPr>
          <a:xfrm>
            <a:off x="128947" y="1498986"/>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Vêtements</a:t>
            </a:r>
          </a:p>
        </p:txBody>
      </p:sp>
      <p:sp>
        <p:nvSpPr>
          <p:cNvPr id="14" name="Rectangle 13"/>
          <p:cNvSpPr/>
          <p:nvPr/>
        </p:nvSpPr>
        <p:spPr>
          <a:xfrm>
            <a:off x="3580598" y="1194066"/>
            <a:ext cx="3511070" cy="1916526"/>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p:cNvSpPr/>
          <p:nvPr/>
        </p:nvSpPr>
        <p:spPr>
          <a:xfrm>
            <a:off x="3580597" y="1274687"/>
            <a:ext cx="3431798" cy="1615827"/>
          </a:xfrm>
          <a:prstGeom prst="rect">
            <a:avLst/>
          </a:prstGeom>
        </p:spPr>
        <p:txBody>
          <a:bodyPr wrap="square">
            <a:spAutoFit/>
          </a:bodyPr>
          <a:lstStyle/>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duvet (pour séjour en mai, un drap devrait suffire)</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taie d’oreiller, voire même un oreiller si vous ne souhaitez pas utiliser ceux présent sur place (peut être utile pour le voyage 12h de bus).</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petit sac à dos (rando… bagage à main pour voyage 10kg max)</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gourde, un sac thermo pour bouteille</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frontale ou lampe de poche type dynamo</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1 réveil </a:t>
            </a:r>
          </a:p>
        </p:txBody>
      </p:sp>
      <p:sp>
        <p:nvSpPr>
          <p:cNvPr id="16" name="Rectangle 15"/>
          <p:cNvSpPr/>
          <p:nvPr/>
        </p:nvSpPr>
        <p:spPr>
          <a:xfrm>
            <a:off x="3580597" y="995428"/>
            <a:ext cx="3511070" cy="19863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p:cNvSpPr/>
          <p:nvPr/>
        </p:nvSpPr>
        <p:spPr>
          <a:xfrm>
            <a:off x="2912128" y="956596"/>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Voyage</a:t>
            </a:r>
          </a:p>
        </p:txBody>
      </p:sp>
      <p:sp>
        <p:nvSpPr>
          <p:cNvPr id="4" name="Rectangle 3"/>
          <p:cNvSpPr/>
          <p:nvPr/>
        </p:nvSpPr>
        <p:spPr>
          <a:xfrm>
            <a:off x="617846" y="2013228"/>
            <a:ext cx="3293754" cy="3816429"/>
          </a:xfrm>
          <a:prstGeom prst="rect">
            <a:avLst/>
          </a:prstGeom>
        </p:spPr>
        <p:txBody>
          <a:bodyPr wrap="square">
            <a:spAutoFit/>
          </a:bodyPr>
          <a:lstStyle/>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pull (pour le voyage)</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pantalon ou jean (voyage)</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paire de chaussures fermées (voyage + marche)</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sweat léger</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2 pantalons légers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chapeau, une casquette ou des tissus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2 jupes assez longues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2 shorts pas trop courts (pantacourts)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6 tee </a:t>
            </a:r>
            <a:r>
              <a:rPr lang="fr-FR" sz="1100" noProof="0" dirty="0" err="1">
                <a:latin typeface="Arial Narrow" panose="020B0606020202030204" pitchFamily="34" charset="0"/>
                <a:ea typeface="Times New Roman" panose="02020603050405020304" pitchFamily="18" charset="0"/>
              </a:rPr>
              <a:t>shirts</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ou 2 chemises ou tuniques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ou … paire de </a:t>
            </a:r>
            <a:r>
              <a:rPr lang="fr-FR" sz="1100" noProof="0" dirty="0" err="1">
                <a:latin typeface="Arial Narrow" panose="020B0606020202030204" pitchFamily="34" charset="0"/>
                <a:ea typeface="Times New Roman" panose="02020603050405020304" pitchFamily="18" charset="0"/>
              </a:rPr>
              <a:t>tongues</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4 chaussettes</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Prévoir une tenue habillée pour les sorties et des tenues décontractées pour les journées</a:t>
            </a:r>
          </a:p>
          <a:p>
            <a:pPr marL="171450" indent="-171450">
              <a:spcAft>
                <a:spcPts val="0"/>
              </a:spcAft>
              <a:buFont typeface="Arial" panose="020B0604020202020204" pitchFamily="34" charset="0"/>
              <a:buChar char="•"/>
              <a:tabLst>
                <a:tab pos="449580" algn="l"/>
              </a:tabLst>
            </a:pPr>
            <a:r>
              <a:rPr lang="fr-FR" sz="1100" noProof="0" dirty="0">
                <a:latin typeface="Arial Narrow" panose="020B0606020202030204" pitchFamily="34" charset="0"/>
                <a:ea typeface="Times New Roman" panose="02020603050405020304" pitchFamily="18" charset="0"/>
              </a:rPr>
              <a:t>1 grande et 1 petite serviette de toilette</a:t>
            </a:r>
          </a:p>
          <a:p>
            <a:pPr marL="171450" indent="-171450">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rPr>
              <a:t>1 trousse de toilette (savon, shampooing, dentifrice, coupe ongles, lingettes biodégradables, mouchoirs en papier, etc…) </a:t>
            </a:r>
          </a:p>
          <a:p>
            <a:pPr marL="171450" indent="-171450">
              <a:spcAft>
                <a:spcPts val="0"/>
              </a:spcAft>
              <a:buFont typeface="Arial" panose="020B0604020202020204" pitchFamily="34" charset="0"/>
              <a:buChar char="•"/>
            </a:pPr>
            <a:r>
              <a:rPr lang="fr-FR" sz="1100" i="1" noProof="0" dirty="0">
                <a:latin typeface="Arial Narrow" panose="020B0606020202030204" pitchFamily="34" charset="0"/>
                <a:ea typeface="Times New Roman" panose="02020603050405020304" pitchFamily="18" charset="0"/>
              </a:rPr>
              <a:t>(Possibilité de laver sur place…ne pas s’encombrer avec trop de bagages, prévoir savon de Marseille)</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pPr>
            <a:r>
              <a:rPr lang="fr-FR" sz="1100" b="1" noProof="0" dirty="0">
                <a:latin typeface="Arial Narrow" panose="020B0606020202030204" pitchFamily="34" charset="0"/>
                <a:ea typeface="Times New Roman" panose="02020603050405020304" pitchFamily="18" charset="0"/>
              </a:rPr>
              <a:t>Pour le mois de septembre : </a:t>
            </a:r>
            <a:r>
              <a:rPr lang="fr-FR" sz="1100" noProof="0" dirty="0">
                <a:latin typeface="Arial Narrow" panose="020B0606020202030204" pitchFamily="34" charset="0"/>
                <a:ea typeface="Times New Roman" panose="02020603050405020304" pitchFamily="18" charset="0"/>
              </a:rPr>
              <a:t>ajoutez un vêtement de pluie et des chaussures adaptées </a:t>
            </a:r>
          </a:p>
        </p:txBody>
      </p:sp>
      <p:sp>
        <p:nvSpPr>
          <p:cNvPr id="18" name="Rectangle 17"/>
          <p:cNvSpPr/>
          <p:nvPr/>
        </p:nvSpPr>
        <p:spPr>
          <a:xfrm>
            <a:off x="4363430" y="3583597"/>
            <a:ext cx="2728237" cy="223424"/>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Rectangle 18"/>
          <p:cNvSpPr/>
          <p:nvPr/>
        </p:nvSpPr>
        <p:spPr>
          <a:xfrm>
            <a:off x="3826528" y="3544765"/>
            <a:ext cx="1625708"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Pour le travail</a:t>
            </a:r>
          </a:p>
        </p:txBody>
      </p:sp>
      <p:sp>
        <p:nvSpPr>
          <p:cNvPr id="21" name="Rectangle 20"/>
          <p:cNvSpPr/>
          <p:nvPr/>
        </p:nvSpPr>
        <p:spPr>
          <a:xfrm>
            <a:off x="4341264" y="3884391"/>
            <a:ext cx="1625708" cy="600164"/>
          </a:xfrm>
          <a:prstGeom prst="rect">
            <a:avLst/>
          </a:prstGeom>
        </p:spPr>
        <p:txBody>
          <a:bodyPr wrap="square">
            <a:spAutoFit/>
          </a:bodyPr>
          <a:lstStyle/>
          <a:p>
            <a:r>
              <a:rPr lang="fr-FR" sz="1100" noProof="0" dirty="0">
                <a:latin typeface="Arial Narrow" panose="020B0606020202030204" pitchFamily="34" charset="0"/>
              </a:rPr>
              <a:t>1 paire chaussures fermées </a:t>
            </a:r>
          </a:p>
          <a:p>
            <a:r>
              <a:rPr lang="fr-FR" sz="1100" noProof="0" dirty="0">
                <a:latin typeface="Arial Narrow" panose="020B0606020202030204" pitchFamily="34" charset="0"/>
              </a:rPr>
              <a:t>1 pantalon de travail ou bleu</a:t>
            </a:r>
          </a:p>
          <a:p>
            <a:r>
              <a:rPr lang="fr-FR" sz="1100" noProof="0" dirty="0">
                <a:latin typeface="Arial Narrow" panose="020B0606020202030204" pitchFamily="34" charset="0"/>
              </a:rPr>
              <a:t>1 paire de gants</a:t>
            </a:r>
          </a:p>
        </p:txBody>
      </p:sp>
      <p:sp>
        <p:nvSpPr>
          <p:cNvPr id="22" name="Rectangle 21"/>
          <p:cNvSpPr/>
          <p:nvPr/>
        </p:nvSpPr>
        <p:spPr>
          <a:xfrm>
            <a:off x="4363430" y="4980949"/>
            <a:ext cx="2728237" cy="223424"/>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3" name="Rectangle 22"/>
          <p:cNvSpPr/>
          <p:nvPr/>
        </p:nvSpPr>
        <p:spPr>
          <a:xfrm>
            <a:off x="3826528" y="4942117"/>
            <a:ext cx="2299952"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Objets utiles et cadeaux</a:t>
            </a:r>
          </a:p>
        </p:txBody>
      </p:sp>
      <p:sp>
        <p:nvSpPr>
          <p:cNvPr id="24" name="Rectangle 23"/>
          <p:cNvSpPr/>
          <p:nvPr/>
        </p:nvSpPr>
        <p:spPr>
          <a:xfrm>
            <a:off x="4341263" y="5281743"/>
            <a:ext cx="2671131" cy="3477875"/>
          </a:xfrm>
          <a:prstGeom prst="rect">
            <a:avLst/>
          </a:prstGeom>
        </p:spPr>
        <p:txBody>
          <a:bodyPr wrap="square">
            <a:spAutoFit/>
          </a:bodyPr>
          <a:lstStyle/>
          <a:p>
            <a:pPr marL="171450" indent="-171450">
              <a:buFont typeface="Arial" panose="020B0604020202020204" pitchFamily="34" charset="0"/>
              <a:buChar char="•"/>
            </a:pPr>
            <a:r>
              <a:rPr lang="fr-FR" sz="1100" noProof="0" dirty="0">
                <a:latin typeface="Arial Narrow" panose="020B0606020202030204" pitchFamily="34" charset="0"/>
              </a:rPr>
              <a:t>Stylos et matériel scolaire (pas de manuels scolaires, programme différent)</a:t>
            </a:r>
          </a:p>
          <a:p>
            <a:pPr marL="171450" indent="-171450">
              <a:buFont typeface="Arial" panose="020B0604020202020204" pitchFamily="34" charset="0"/>
              <a:buChar char="•"/>
            </a:pPr>
            <a:r>
              <a:rPr lang="fr-FR" sz="1100" noProof="0" dirty="0">
                <a:latin typeface="Arial Narrow" panose="020B0606020202030204" pitchFamily="34" charset="0"/>
              </a:rPr>
              <a:t>Livres, dictionnaires, cartes</a:t>
            </a:r>
          </a:p>
          <a:p>
            <a:pPr marL="171450" indent="-171450">
              <a:buFont typeface="Arial" panose="020B0604020202020204" pitchFamily="34" charset="0"/>
              <a:buChar char="•"/>
            </a:pPr>
            <a:r>
              <a:rPr lang="fr-FR" sz="1100" noProof="0" dirty="0">
                <a:latin typeface="Arial Narrow" panose="020B0606020202030204" pitchFamily="34" charset="0"/>
              </a:rPr>
              <a:t>Tout objet solaire (lampe torche, éclairage sol ou mûrs, galets, panneaux…) </a:t>
            </a:r>
          </a:p>
          <a:p>
            <a:pPr marL="171450" indent="-171450">
              <a:buFont typeface="Arial" panose="020B0604020202020204" pitchFamily="34" charset="0"/>
              <a:buChar char="•"/>
            </a:pPr>
            <a:r>
              <a:rPr lang="fr-FR" sz="1100" noProof="0" dirty="0">
                <a:latin typeface="Arial Narrow" panose="020B0606020202030204" pitchFamily="34" charset="0"/>
              </a:rPr>
              <a:t>Matériel menuiserie, ébénisterie, mécanique, jardinage</a:t>
            </a:r>
          </a:p>
          <a:p>
            <a:pPr marL="171450" indent="-171450">
              <a:buFont typeface="Arial" panose="020B0604020202020204" pitchFamily="34" charset="0"/>
              <a:buChar char="•"/>
            </a:pPr>
            <a:r>
              <a:rPr lang="fr-FR" sz="1100" noProof="0" dirty="0">
                <a:latin typeface="Arial Narrow" panose="020B0606020202030204" pitchFamily="34" charset="0"/>
              </a:rPr>
              <a:t>Graines pour les potagers</a:t>
            </a:r>
          </a:p>
          <a:p>
            <a:pPr marL="171450" indent="-171450">
              <a:buFont typeface="Arial" panose="020B0604020202020204" pitchFamily="34" charset="0"/>
              <a:buChar char="•"/>
            </a:pPr>
            <a:r>
              <a:rPr lang="fr-FR" sz="1100" noProof="0" dirty="0">
                <a:latin typeface="Arial Narrow" panose="020B0606020202030204" pitchFamily="34" charset="0"/>
              </a:rPr>
              <a:t>Pompes pour les puits </a:t>
            </a:r>
          </a:p>
          <a:p>
            <a:pPr marL="171450" indent="-171450">
              <a:buFont typeface="Arial" panose="020B0604020202020204" pitchFamily="34" charset="0"/>
              <a:buChar char="•"/>
            </a:pPr>
            <a:r>
              <a:rPr lang="fr-FR" sz="1100" noProof="0" dirty="0">
                <a:latin typeface="Arial Narrow" panose="020B0606020202030204" pitchFamily="34" charset="0"/>
              </a:rPr>
              <a:t>Vêtements en bon état (enfants, adultes)</a:t>
            </a:r>
          </a:p>
          <a:p>
            <a:pPr marL="171450" indent="-171450">
              <a:buFont typeface="Arial" panose="020B0604020202020204" pitchFamily="34" charset="0"/>
              <a:buChar char="•"/>
            </a:pPr>
            <a:r>
              <a:rPr lang="fr-FR" sz="1100" noProof="0" dirty="0">
                <a:latin typeface="Arial Narrow" panose="020B0606020202030204" pitchFamily="34" charset="0"/>
              </a:rPr>
              <a:t>Ballon (foot, rugby, basket…)</a:t>
            </a:r>
          </a:p>
          <a:p>
            <a:pPr marL="171450" indent="-171450">
              <a:buFont typeface="Arial" panose="020B0604020202020204" pitchFamily="34" charset="0"/>
              <a:buChar char="•"/>
            </a:pPr>
            <a:r>
              <a:rPr lang="fr-FR" sz="1100" noProof="0" dirty="0">
                <a:latin typeface="Arial Narrow" panose="020B0606020202030204" pitchFamily="34" charset="0"/>
              </a:rPr>
              <a:t>Equipement sportif et maillots</a:t>
            </a:r>
          </a:p>
          <a:p>
            <a:pPr marL="171450" indent="-171450">
              <a:buFont typeface="Arial" panose="020B0604020202020204" pitchFamily="34" charset="0"/>
              <a:buChar char="•"/>
            </a:pPr>
            <a:r>
              <a:rPr lang="fr-FR" sz="1100" noProof="0" dirty="0">
                <a:latin typeface="Arial Narrow" panose="020B0606020202030204" pitchFamily="34" charset="0"/>
              </a:rPr>
              <a:t>Portables, matériel informatique en bon état, appareil photos</a:t>
            </a:r>
          </a:p>
          <a:p>
            <a:pPr marL="171450" indent="-171450">
              <a:buFont typeface="Arial" panose="020B0604020202020204" pitchFamily="34" charset="0"/>
              <a:buChar char="•"/>
            </a:pPr>
            <a:r>
              <a:rPr lang="fr-FR" sz="1100" noProof="0" dirty="0">
                <a:latin typeface="Arial Narrow" panose="020B0606020202030204" pitchFamily="34" charset="0"/>
              </a:rPr>
              <a:t>Plannings, carnets, stylos, cartables </a:t>
            </a:r>
          </a:p>
          <a:p>
            <a:pPr marL="171450" indent="-171450">
              <a:buFont typeface="Arial" panose="020B0604020202020204" pitchFamily="34" charset="0"/>
              <a:buChar char="•"/>
            </a:pPr>
            <a:r>
              <a:rPr lang="fr-FR" sz="1100" noProof="0" dirty="0">
                <a:latin typeface="Arial Narrow" panose="020B0606020202030204" pitchFamily="34" charset="0"/>
              </a:rPr>
              <a:t>Bonbons, vin, gâteaux</a:t>
            </a:r>
          </a:p>
          <a:p>
            <a:pPr marL="171450" indent="-171450">
              <a:buFont typeface="Arial" panose="020B0604020202020204" pitchFamily="34" charset="0"/>
              <a:buChar char="•"/>
            </a:pPr>
            <a:r>
              <a:rPr lang="fr-FR" sz="1100" noProof="0" dirty="0">
                <a:latin typeface="Arial Narrow" panose="020B0606020202030204" pitchFamily="34" charset="0"/>
              </a:rPr>
              <a:t>Jeux </a:t>
            </a:r>
          </a:p>
          <a:p>
            <a:pPr marL="171450" indent="-171450">
              <a:buFont typeface="Arial" panose="020B0604020202020204" pitchFamily="34" charset="0"/>
              <a:buChar char="•"/>
            </a:pPr>
            <a:r>
              <a:rPr lang="fr-FR" sz="1100" noProof="0" dirty="0">
                <a:latin typeface="Arial Narrow" panose="020B0606020202030204" pitchFamily="34" charset="0"/>
              </a:rPr>
              <a:t>Bijoux, maquillage, parfum, savon, cosmétiques</a:t>
            </a:r>
          </a:p>
          <a:p>
            <a:pPr marL="171450" indent="-171450">
              <a:buFont typeface="Arial" panose="020B0604020202020204" pitchFamily="34" charset="0"/>
              <a:buChar char="•"/>
            </a:pPr>
            <a:endParaRPr lang="fr-FR" sz="1100" noProof="0" dirty="0">
              <a:latin typeface="Arial Narrow" panose="020B0606020202030204" pitchFamily="34" charset="0"/>
            </a:endParaRPr>
          </a:p>
        </p:txBody>
      </p:sp>
      <p:sp>
        <p:nvSpPr>
          <p:cNvPr id="25" name="Rectangle 24"/>
          <p:cNvSpPr/>
          <p:nvPr/>
        </p:nvSpPr>
        <p:spPr>
          <a:xfrm>
            <a:off x="474112" y="6655949"/>
            <a:ext cx="3605661" cy="1916526"/>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p:cNvSpPr/>
          <p:nvPr/>
        </p:nvSpPr>
        <p:spPr>
          <a:xfrm>
            <a:off x="568702" y="6736570"/>
            <a:ext cx="3431798" cy="1785104"/>
          </a:xfrm>
          <a:prstGeom prst="rect">
            <a:avLst/>
          </a:prstGeom>
        </p:spPr>
        <p:txBody>
          <a:bodyPr wrap="square">
            <a:spAutoFit/>
          </a:bodyPr>
          <a:lstStyle/>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Lunettes de soleil</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Appareil photo </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Pochette ou banane </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Cadenas pour les sacs (penser à identifier tous les bagages)</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Savon de Marseille ou lessive</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Un thermos pour le café</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Munissez-vous d’un ancien téléphone. Vous pourrez acheter une puce sur place </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D’autre part la plupart des communications se passent actuellement par internet et </a:t>
            </a:r>
            <a:r>
              <a:rPr lang="fr-FR" sz="1100" noProof="0" dirty="0" err="1">
                <a:latin typeface="Arial Narrow" panose="020B0606020202030204" pitchFamily="34" charset="0"/>
                <a:ea typeface="Times New Roman" panose="02020603050405020304" pitchFamily="18" charset="0"/>
                <a:cs typeface="Arial" panose="020B0604020202020204" pitchFamily="34" charset="0"/>
              </a:rPr>
              <a:t>Whats’App</a:t>
            </a:r>
            <a:r>
              <a:rPr lang="fr-FR" sz="1100" noProof="0" dirty="0">
                <a:latin typeface="Arial Narrow" panose="020B0606020202030204" pitchFamily="34" charset="0"/>
                <a:ea typeface="Times New Roman" panose="02020603050405020304" pitchFamily="18" charset="0"/>
                <a:cs typeface="Arial" panose="020B0604020202020204" pitchFamily="34" charset="0"/>
              </a:rPr>
              <a:t> </a:t>
            </a:r>
          </a:p>
        </p:txBody>
      </p:sp>
      <p:sp>
        <p:nvSpPr>
          <p:cNvPr id="27" name="Rectangle 26"/>
          <p:cNvSpPr/>
          <p:nvPr/>
        </p:nvSpPr>
        <p:spPr>
          <a:xfrm>
            <a:off x="474113" y="6457311"/>
            <a:ext cx="3605660" cy="19863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8" name="Rectangle 27"/>
          <p:cNvSpPr/>
          <p:nvPr/>
        </p:nvSpPr>
        <p:spPr>
          <a:xfrm>
            <a:off x="-446900" y="6418479"/>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Conseils</a:t>
            </a:r>
          </a:p>
        </p:txBody>
      </p:sp>
    </p:spTree>
    <p:extLst>
      <p:ext uri="{BB962C8B-B14F-4D97-AF65-F5344CB8AC3E}">
        <p14:creationId xmlns:p14="http://schemas.microsoft.com/office/powerpoint/2010/main" val="726731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4112" y="31478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24</a:t>
            </a:fld>
            <a:endParaRPr lang="fr-FR" sz="1600" noProof="0" dirty="0"/>
          </a:p>
        </p:txBody>
      </p:sp>
      <p:sp>
        <p:nvSpPr>
          <p:cNvPr id="10" name="Rectangle 9"/>
          <p:cNvSpPr/>
          <p:nvPr/>
        </p:nvSpPr>
        <p:spPr>
          <a:xfrm>
            <a:off x="686094" y="27631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Les liens utiles pour le voyage</a:t>
            </a:r>
            <a:endParaRPr lang="fr-FR" sz="1500" noProof="0" dirty="0">
              <a:latin typeface="Times New Roman" panose="02020603050405020304" pitchFamily="18" charset="0"/>
              <a:ea typeface="Times New Roman" panose="02020603050405020304" pitchFamily="18" charset="0"/>
            </a:endParaRPr>
          </a:p>
        </p:txBody>
      </p:sp>
      <p:sp>
        <p:nvSpPr>
          <p:cNvPr id="6" name="TextBox 5"/>
          <p:cNvSpPr txBox="1"/>
          <p:nvPr/>
        </p:nvSpPr>
        <p:spPr>
          <a:xfrm>
            <a:off x="587141" y="1103237"/>
            <a:ext cx="6452806" cy="6694140"/>
          </a:xfrm>
          <a:prstGeom prst="rect">
            <a:avLst/>
          </a:prstGeom>
          <a:noFill/>
        </p:spPr>
        <p:txBody>
          <a:bodyPr wrap="square" rtlCol="0">
            <a:spAutoFit/>
          </a:bodyPr>
          <a:lstStyle/>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5"/>
              </a:rPr>
              <a:t>Ministère des Affaires étrangères - </a:t>
            </a:r>
            <a:r>
              <a:rPr lang="fr-FR" sz="1100" u="sng" noProof="0" dirty="0" err="1">
                <a:solidFill>
                  <a:prstClr val="black"/>
                </a:solidFill>
                <a:latin typeface="Arial Narrow" panose="020B0606020202030204" pitchFamily="34" charset="0"/>
                <a:hlinkClick r:id="rId5"/>
              </a:rPr>
              <a:t>France.diplomatie</a:t>
            </a:r>
            <a:r>
              <a:rPr lang="fr-FR" sz="1100" u="sng" noProof="0" dirty="0">
                <a:solidFill>
                  <a:prstClr val="black"/>
                </a:solidFill>
                <a:latin typeface="Arial Narrow" panose="020B0606020202030204" pitchFamily="34" charset="0"/>
                <a:hlinkClick r:id="rId5"/>
              </a:rPr>
              <a:t> </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Site du ministère français des Affaires étrangères.</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Organisation et actualité de l'action de la France dans le monde...</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5"/>
              </a:rPr>
              <a:t>http://www.diplomatie.gouv.fr</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6"/>
              </a:rPr>
              <a:t>Conseils aux voyageurs - Cellule de veille</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La cellule de veille assure une veille permanente sur les situations pouvant affecter la sécurité des ressortissants français à l’étranger. </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6"/>
              </a:rPr>
              <a:t>http://www.diplomatie.gouv.fr/voyageurs</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7"/>
              </a:rPr>
              <a:t>Conseil médical aux voyageurs</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Vous informer sur les risques médicaux encourus lors d'un voyage et sur les moyens de s'en prévenir...</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7"/>
              </a:rPr>
              <a:t>http://www.pasteur-lille.fr/fr/sante/conseil_medical_voyageurs.htm</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8"/>
              </a:rPr>
              <a:t>Prévisions météorologiques à travers le monde</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Le site de CNN s'impose à la fois comme le plus complet et le plus rapide à consulter...</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8"/>
              </a:rPr>
              <a:t>http://www.cnn.com/weather</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err="1">
                <a:solidFill>
                  <a:prstClr val="black"/>
                </a:solidFill>
                <a:latin typeface="Arial Narrow" panose="020B0606020202030204" pitchFamily="34" charset="0"/>
                <a:hlinkClick r:id="rId9"/>
              </a:rPr>
              <a:t>Meteo</a:t>
            </a:r>
            <a:r>
              <a:rPr lang="fr-FR" sz="1100" u="sng" noProof="0" dirty="0">
                <a:solidFill>
                  <a:prstClr val="black"/>
                </a:solidFill>
                <a:latin typeface="Arial Narrow" panose="020B0606020202030204" pitchFamily="34" charset="0"/>
                <a:hlinkClick r:id="rId9"/>
              </a:rPr>
              <a:t> France</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Prévisions météorologiques en France et en Europe (temps, climat, températures). Bulletin, image...</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9"/>
              </a:rPr>
              <a:t>http://www.meteo.fr</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10"/>
              </a:rPr>
              <a:t>Taux de change</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Taux de change · Cours de l'or à Paris · Principaux cours quotidiens de l'euro · Principaux cours de l'euro à fin de mois</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Principaux cours moyens mensuels...</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10"/>
              </a:rPr>
              <a:t>http://www.banque-france.fr/fr/poli_mone/taux/change.htm</a:t>
            </a:r>
            <a:r>
              <a:rPr lang="fr-FR" sz="1100" noProof="0" dirty="0">
                <a:solidFill>
                  <a:prstClr val="black"/>
                </a:solidFill>
                <a:latin typeface="Arial Narrow" panose="020B0606020202030204" pitchFamily="34" charset="0"/>
              </a:rPr>
              <a:t>  </a:t>
            </a:r>
            <a:br>
              <a:rPr lang="fr-FR" sz="1100" noProof="0" dirty="0">
                <a:solidFill>
                  <a:prstClr val="black"/>
                </a:solidFill>
                <a:latin typeface="Arial Narrow" panose="020B0606020202030204" pitchFamily="34" charset="0"/>
              </a:rPr>
            </a:br>
            <a:endParaRPr lang="fr-FR" sz="1100" noProof="0" dirty="0">
              <a:solidFill>
                <a:prstClr val="black"/>
              </a:solidFill>
              <a:latin typeface="Arial Narrow" panose="020B0606020202030204" pitchFamily="34" charset="0"/>
            </a:endParaRPr>
          </a:p>
          <a:p>
            <a:pPr marL="171450" lvl="0" indent="-171450" defTabSz="755934">
              <a:spcAft>
                <a:spcPts val="1200"/>
              </a:spcAft>
              <a:buFont typeface="Arial" panose="020B0604020202020204" pitchFamily="34" charset="0"/>
              <a:buChar char="•"/>
            </a:pPr>
            <a:r>
              <a:rPr lang="fr-FR" sz="1100" u="sng" noProof="0" dirty="0">
                <a:solidFill>
                  <a:prstClr val="black"/>
                </a:solidFill>
                <a:latin typeface="Arial Narrow" panose="020B0606020202030204" pitchFamily="34" charset="0"/>
                <a:hlinkClick r:id="rId11"/>
              </a:rPr>
              <a:t>Mappy - plans, itinéraires, guide d'adresses en Europe</a:t>
            </a:r>
            <a:br>
              <a:rPr lang="fr-FR" sz="1100" noProof="0" dirty="0">
                <a:solidFill>
                  <a:prstClr val="black"/>
                </a:solidFill>
                <a:latin typeface="Arial Narrow" panose="020B0606020202030204" pitchFamily="34" charset="0"/>
              </a:rPr>
            </a:br>
            <a:r>
              <a:rPr lang="fr-FR" sz="1100" noProof="0" dirty="0">
                <a:solidFill>
                  <a:prstClr val="black"/>
                </a:solidFill>
                <a:latin typeface="Arial Narrow" panose="020B0606020202030204" pitchFamily="34" charset="0"/>
              </a:rPr>
              <a:t>Services de plans, calcul d'itinéraires et guide d'adresses pour préparer vos déplacements en Europe sur Internet et sur Mobiles.</a:t>
            </a:r>
            <a:br>
              <a:rPr lang="fr-FR" sz="1100" noProof="0" dirty="0">
                <a:solidFill>
                  <a:prstClr val="black"/>
                </a:solidFill>
                <a:latin typeface="Arial Narrow" panose="020B0606020202030204" pitchFamily="34" charset="0"/>
              </a:rPr>
            </a:br>
            <a:r>
              <a:rPr lang="fr-FR" sz="1100" u="sng" noProof="0" dirty="0">
                <a:solidFill>
                  <a:prstClr val="black"/>
                </a:solidFill>
                <a:latin typeface="Arial Narrow" panose="020B0606020202030204" pitchFamily="34" charset="0"/>
                <a:hlinkClick r:id="rId11"/>
              </a:rPr>
              <a:t>http://www.mappy.fr</a:t>
            </a:r>
            <a:r>
              <a:rPr lang="fr-FR" sz="1100" noProof="0" dirty="0">
                <a:solidFill>
                  <a:prstClr val="black"/>
                </a:solidFill>
                <a:latin typeface="Arial Narrow" panose="020B0606020202030204" pitchFamily="34" charset="0"/>
              </a:rPr>
              <a:t>  </a:t>
            </a:r>
            <a:endParaRPr lang="fr-FR" sz="1100" noProof="0" dirty="0">
              <a:solidFill>
                <a:prstClr val="black"/>
              </a:solidFill>
              <a:latin typeface="Arial Narrow" panose="020B0606020202030204" pitchFamily="34" charset="0"/>
              <a:ea typeface="Times New Roman" panose="02020603050405020304" pitchFamily="18" charset="0"/>
            </a:endParaRPr>
          </a:p>
          <a:p>
            <a:endParaRPr lang="fr-FR" noProof="0" dirty="0"/>
          </a:p>
        </p:txBody>
      </p:sp>
    </p:spTree>
    <p:extLst>
      <p:ext uri="{BB962C8B-B14F-4D97-AF65-F5344CB8AC3E}">
        <p14:creationId xmlns:p14="http://schemas.microsoft.com/office/powerpoint/2010/main" val="1700976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22781" y="7341089"/>
            <a:ext cx="3345996" cy="2462213"/>
          </a:xfrm>
          <a:prstGeom prst="rect">
            <a:avLst/>
          </a:prstGeom>
        </p:spPr>
        <p:txBody>
          <a:bodyPr wrap="square">
            <a:spAutoFit/>
          </a:bodyPr>
          <a:lstStyle/>
          <a:p>
            <a:r>
              <a:rPr lang="fr-FR" sz="1100" noProof="0" dirty="0">
                <a:latin typeface="Arial Narrow" panose="020B0606020202030204" pitchFamily="34" charset="0"/>
              </a:rPr>
              <a:t>Pain __________________________________ </a:t>
            </a:r>
            <a:r>
              <a:rPr lang="fr-FR" sz="1100" noProof="0" dirty="0" err="1">
                <a:latin typeface="Arial Narrow" panose="020B0606020202030204" pitchFamily="34" charset="0"/>
              </a:rPr>
              <a:t>mbourou</a:t>
            </a:r>
            <a:r>
              <a:rPr lang="fr-FR" sz="1100" noProof="0" dirty="0">
                <a:latin typeface="Arial Narrow" panose="020B0606020202030204" pitchFamily="34" charset="0"/>
              </a:rPr>
              <a:t> mi</a:t>
            </a:r>
          </a:p>
          <a:p>
            <a:r>
              <a:rPr lang="fr-FR" sz="1100" noProof="0" dirty="0">
                <a:latin typeface="Arial Narrow" panose="020B0606020202030204" pitchFamily="34" charset="0"/>
              </a:rPr>
              <a:t>Chocolat ___________________________________ </a:t>
            </a:r>
            <a:r>
              <a:rPr lang="fr-FR" sz="1100" noProof="0" dirty="0" err="1">
                <a:latin typeface="Arial Narrow" panose="020B0606020202030204" pitchFamily="34" charset="0"/>
              </a:rPr>
              <a:t>sokola</a:t>
            </a:r>
            <a:r>
              <a:rPr lang="fr-FR" sz="1100" noProof="0" dirty="0">
                <a:latin typeface="Arial Narrow" panose="020B0606020202030204" pitchFamily="34" charset="0"/>
              </a:rPr>
              <a:t> </a:t>
            </a:r>
          </a:p>
          <a:p>
            <a:r>
              <a:rPr lang="fr-FR" sz="1100" noProof="0" dirty="0">
                <a:latin typeface="Arial Narrow" panose="020B0606020202030204" pitchFamily="34" charset="0"/>
              </a:rPr>
              <a:t>Café ________________________________________ </a:t>
            </a:r>
            <a:r>
              <a:rPr lang="fr-FR" sz="1100" noProof="0" dirty="0" err="1">
                <a:latin typeface="Arial Narrow" panose="020B0606020202030204" pitchFamily="34" charset="0"/>
              </a:rPr>
              <a:t>kafé</a:t>
            </a:r>
            <a:r>
              <a:rPr lang="fr-FR" sz="1100" noProof="0" dirty="0">
                <a:latin typeface="Arial Narrow" panose="020B0606020202030204" pitchFamily="34" charset="0"/>
              </a:rPr>
              <a:t> </a:t>
            </a:r>
          </a:p>
          <a:p>
            <a:r>
              <a:rPr lang="fr-FR" sz="1100" noProof="0" dirty="0">
                <a:latin typeface="Arial Narrow" panose="020B0606020202030204" pitchFamily="34" charset="0"/>
              </a:rPr>
              <a:t>Petit déjeuner _______________________________ </a:t>
            </a:r>
            <a:r>
              <a:rPr lang="fr-FR" sz="1100" noProof="0" dirty="0" err="1">
                <a:latin typeface="Arial Narrow" panose="020B0606020202030204" pitchFamily="34" charset="0"/>
              </a:rPr>
              <a:t>ndekki</a:t>
            </a:r>
            <a:r>
              <a:rPr lang="fr-FR" sz="1100" noProof="0" dirty="0">
                <a:latin typeface="Arial Narrow" panose="020B0606020202030204" pitchFamily="34" charset="0"/>
              </a:rPr>
              <a:t> </a:t>
            </a:r>
          </a:p>
          <a:p>
            <a:r>
              <a:rPr lang="fr-FR" sz="1100" noProof="0" dirty="0">
                <a:latin typeface="Arial Narrow" panose="020B0606020202030204" pitchFamily="34" charset="0"/>
              </a:rPr>
              <a:t>Déjeuner _____________________________________ </a:t>
            </a:r>
            <a:r>
              <a:rPr lang="fr-FR" sz="1100" noProof="0" dirty="0" err="1">
                <a:latin typeface="Arial Narrow" panose="020B0606020202030204" pitchFamily="34" charset="0"/>
              </a:rPr>
              <a:t>agn</a:t>
            </a:r>
            <a:r>
              <a:rPr lang="fr-FR" sz="1100" noProof="0" dirty="0">
                <a:latin typeface="Arial Narrow" panose="020B0606020202030204" pitchFamily="34" charset="0"/>
              </a:rPr>
              <a:t> </a:t>
            </a:r>
          </a:p>
          <a:p>
            <a:r>
              <a:rPr lang="fr-FR" sz="1100" noProof="0" dirty="0">
                <a:latin typeface="Arial Narrow" panose="020B0606020202030204" pitchFamily="34" charset="0"/>
              </a:rPr>
              <a:t>Dîner ________________________________________ </a:t>
            </a:r>
            <a:r>
              <a:rPr lang="fr-FR" sz="1100" noProof="0" dirty="0" err="1">
                <a:latin typeface="Arial Narrow" panose="020B0606020202030204" pitchFamily="34" charset="0"/>
              </a:rPr>
              <a:t>reer</a:t>
            </a:r>
            <a:r>
              <a:rPr lang="fr-FR" sz="1100" noProof="0" dirty="0">
                <a:latin typeface="Arial Narrow" panose="020B0606020202030204" pitchFamily="34" charset="0"/>
              </a:rPr>
              <a:t> </a:t>
            </a:r>
          </a:p>
          <a:p>
            <a:r>
              <a:rPr lang="fr-FR" sz="1100" noProof="0" dirty="0">
                <a:latin typeface="Arial Narrow" panose="020B0606020202030204" pitchFamily="34" charset="0"/>
              </a:rPr>
              <a:t>J’ai faim ________________________________ </a:t>
            </a:r>
            <a:r>
              <a:rPr lang="fr-FR" sz="1100" noProof="0" dirty="0" err="1">
                <a:latin typeface="Arial Narrow" panose="020B0606020202030204" pitchFamily="34" charset="0"/>
              </a:rPr>
              <a:t>damaa</a:t>
            </a:r>
            <a:r>
              <a:rPr lang="fr-FR" sz="1100" noProof="0" dirty="0">
                <a:latin typeface="Arial Narrow" panose="020B0606020202030204" pitchFamily="34" charset="0"/>
              </a:rPr>
              <a:t> </a:t>
            </a:r>
            <a:r>
              <a:rPr lang="fr-FR" sz="1100" noProof="0" dirty="0" err="1">
                <a:latin typeface="Arial Narrow" panose="020B0606020202030204" pitchFamily="34" charset="0"/>
              </a:rPr>
              <a:t>khiif</a:t>
            </a:r>
            <a:r>
              <a:rPr lang="fr-FR" sz="1100" noProof="0" dirty="0">
                <a:latin typeface="Arial Narrow" panose="020B0606020202030204" pitchFamily="34" charset="0"/>
              </a:rPr>
              <a:t> </a:t>
            </a:r>
          </a:p>
          <a:p>
            <a:r>
              <a:rPr lang="fr-FR" sz="1100" noProof="0" dirty="0">
                <a:latin typeface="Arial Narrow" panose="020B0606020202030204" pitchFamily="34" charset="0"/>
              </a:rPr>
              <a:t>J’ai soif _________________________________ dama </a:t>
            </a:r>
            <a:r>
              <a:rPr lang="fr-FR" sz="1100" noProof="0" dirty="0" err="1">
                <a:latin typeface="Arial Narrow" panose="020B0606020202030204" pitchFamily="34" charset="0"/>
              </a:rPr>
              <a:t>marr</a:t>
            </a:r>
            <a:endParaRPr lang="fr-FR" sz="1100" noProof="0" dirty="0">
              <a:latin typeface="Arial Narrow" panose="020B0606020202030204" pitchFamily="34" charset="0"/>
            </a:endParaRPr>
          </a:p>
          <a:p>
            <a:r>
              <a:rPr lang="fr-FR" sz="1100" noProof="0" dirty="0">
                <a:latin typeface="Arial Narrow" panose="020B0606020202030204" pitchFamily="34" charset="0"/>
              </a:rPr>
              <a:t>Ananas ____________________________________ananas</a:t>
            </a:r>
          </a:p>
          <a:p>
            <a:r>
              <a:rPr lang="fr-FR" sz="1100" noProof="0" dirty="0">
                <a:latin typeface="Arial Narrow" panose="020B0606020202030204" pitchFamily="34" charset="0"/>
              </a:rPr>
              <a:t>Banane ____________________________________banana</a:t>
            </a:r>
          </a:p>
          <a:p>
            <a:r>
              <a:rPr lang="fr-FR" sz="1100" noProof="0" dirty="0">
                <a:latin typeface="Arial Narrow" panose="020B0606020202030204" pitchFamily="34" charset="0"/>
              </a:rPr>
              <a:t>Mangue ____________________________________</a:t>
            </a:r>
            <a:r>
              <a:rPr lang="fr-FR" sz="1100" noProof="0" dirty="0" err="1">
                <a:latin typeface="Arial Narrow" panose="020B0606020202030204" pitchFamily="34" charset="0"/>
              </a:rPr>
              <a:t>mango</a:t>
            </a:r>
            <a:endParaRPr lang="fr-FR" sz="1100" noProof="0" dirty="0">
              <a:latin typeface="Arial Narrow" panose="020B0606020202030204" pitchFamily="34" charset="0"/>
            </a:endParaRPr>
          </a:p>
          <a:p>
            <a:r>
              <a:rPr lang="fr-FR" sz="1100" noProof="0" dirty="0">
                <a:latin typeface="Arial Narrow" panose="020B0606020202030204" pitchFamily="34" charset="0"/>
              </a:rPr>
              <a:t>Orange _____________________________________ </a:t>
            </a:r>
            <a:r>
              <a:rPr lang="fr-FR" sz="1100" noProof="0" dirty="0" err="1">
                <a:latin typeface="Arial Narrow" panose="020B0606020202030204" pitchFamily="34" charset="0"/>
              </a:rPr>
              <a:t>soras</a:t>
            </a:r>
            <a:endParaRPr lang="fr-FR" sz="1100" noProof="0" dirty="0">
              <a:latin typeface="Arial Narrow" panose="020B0606020202030204" pitchFamily="34" charset="0"/>
            </a:endParaRPr>
          </a:p>
          <a:p>
            <a:r>
              <a:rPr lang="fr-FR" sz="1100" noProof="0" dirty="0">
                <a:latin typeface="Arial Narrow" panose="020B0606020202030204" pitchFamily="34" charset="0"/>
              </a:rPr>
              <a:t>Poisson _______________________________________</a:t>
            </a:r>
            <a:r>
              <a:rPr lang="fr-FR" sz="1100" noProof="0" dirty="0" err="1">
                <a:latin typeface="Arial Narrow" panose="020B0606020202030204" pitchFamily="34" charset="0"/>
              </a:rPr>
              <a:t>jen</a:t>
            </a:r>
            <a:endParaRPr lang="fr-FR" sz="1100" noProof="0" dirty="0">
              <a:latin typeface="Arial Narrow" panose="020B0606020202030204" pitchFamily="34" charset="0"/>
            </a:endParaRPr>
          </a:p>
          <a:p>
            <a:r>
              <a:rPr lang="fr-FR" sz="1100" noProof="0" dirty="0">
                <a:latin typeface="Arial Narrow" panose="020B0606020202030204" pitchFamily="34" charset="0"/>
              </a:rPr>
              <a:t>Viande ______________________________________ </a:t>
            </a:r>
            <a:r>
              <a:rPr lang="fr-FR" sz="1100" noProof="0" dirty="0" err="1">
                <a:latin typeface="Arial Narrow" panose="020B0606020202030204" pitchFamily="34" charset="0"/>
              </a:rPr>
              <a:t>yapp</a:t>
            </a:r>
            <a:endParaRPr lang="fr-FR" sz="1100" noProof="0" dirty="0">
              <a:latin typeface="Arial Narrow" panose="020B0606020202030204" pitchFamily="34" charset="0"/>
            </a:endParaRPr>
          </a:p>
        </p:txBody>
      </p:sp>
      <p:sp>
        <p:nvSpPr>
          <p:cNvPr id="27" name="Rectangle 26"/>
          <p:cNvSpPr/>
          <p:nvPr/>
        </p:nvSpPr>
        <p:spPr>
          <a:xfrm>
            <a:off x="3861084" y="2279671"/>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p:cNvSpPr/>
          <p:nvPr/>
        </p:nvSpPr>
        <p:spPr>
          <a:xfrm>
            <a:off x="474112" y="31478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25</a:t>
            </a:fld>
            <a:endParaRPr lang="fr-FR" sz="1600" noProof="0" dirty="0"/>
          </a:p>
        </p:txBody>
      </p:sp>
      <p:sp>
        <p:nvSpPr>
          <p:cNvPr id="10" name="Rectangle 9"/>
          <p:cNvSpPr/>
          <p:nvPr/>
        </p:nvSpPr>
        <p:spPr>
          <a:xfrm>
            <a:off x="686094" y="27631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Lexique wolof</a:t>
            </a:r>
            <a:endParaRPr lang="fr-FR" sz="1500" noProof="0" dirty="0">
              <a:latin typeface="Times New Roman" panose="02020603050405020304" pitchFamily="18" charset="0"/>
              <a:ea typeface="Times New Roman" panose="02020603050405020304" pitchFamily="18" charset="0"/>
            </a:endParaRPr>
          </a:p>
        </p:txBody>
      </p:sp>
      <p:sp>
        <p:nvSpPr>
          <p:cNvPr id="5" name="Rectangle 4"/>
          <p:cNvSpPr/>
          <p:nvPr/>
        </p:nvSpPr>
        <p:spPr>
          <a:xfrm>
            <a:off x="522781" y="912873"/>
            <a:ext cx="3345996" cy="1107996"/>
          </a:xfrm>
          <a:prstGeom prst="rect">
            <a:avLst/>
          </a:prstGeom>
        </p:spPr>
        <p:txBody>
          <a:bodyPr wrap="square">
            <a:spAutoFit/>
          </a:bodyPr>
          <a:lstStyle/>
          <a:p>
            <a:r>
              <a:rPr lang="fr-FR" sz="1100" noProof="0" dirty="0">
                <a:latin typeface="Arial Narrow" panose="020B0606020202030204" pitchFamily="34" charset="0"/>
              </a:rPr>
              <a:t>Bonjour____________________________ </a:t>
            </a:r>
            <a:r>
              <a:rPr lang="fr-FR" sz="1100" noProof="0" dirty="0" err="1">
                <a:latin typeface="Arial Narrow" panose="020B0606020202030204" pitchFamily="34" charset="0"/>
              </a:rPr>
              <a:t>salam</a:t>
            </a:r>
            <a:r>
              <a:rPr lang="fr-FR" sz="1100" noProof="0" dirty="0">
                <a:latin typeface="Arial Narrow" panose="020B0606020202030204" pitchFamily="34" charset="0"/>
              </a:rPr>
              <a:t> </a:t>
            </a:r>
            <a:r>
              <a:rPr lang="fr-FR" sz="1100" noProof="0" dirty="0" err="1">
                <a:latin typeface="Arial Narrow" panose="020B0606020202030204" pitchFamily="34" charset="0"/>
              </a:rPr>
              <a:t>aleïkoum</a:t>
            </a:r>
            <a:r>
              <a:rPr lang="fr-FR" sz="1100" noProof="0" dirty="0">
                <a:latin typeface="Arial Narrow" panose="020B0606020202030204" pitchFamily="34" charset="0"/>
              </a:rPr>
              <a:t> </a:t>
            </a:r>
          </a:p>
          <a:p>
            <a:r>
              <a:rPr lang="fr-FR" sz="1100" noProof="0" dirty="0">
                <a:latin typeface="Arial Narrow" panose="020B0606020202030204" pitchFamily="34" charset="0"/>
              </a:rPr>
              <a:t>Réponse ___________________________ </a:t>
            </a:r>
            <a:r>
              <a:rPr lang="fr-FR" sz="1100" noProof="0" dirty="0" err="1">
                <a:latin typeface="Arial Narrow" panose="020B0606020202030204" pitchFamily="34" charset="0"/>
              </a:rPr>
              <a:t>alekoum</a:t>
            </a:r>
            <a:r>
              <a:rPr lang="fr-FR" sz="1100" noProof="0" dirty="0">
                <a:latin typeface="Arial Narrow" panose="020B0606020202030204" pitchFamily="34" charset="0"/>
              </a:rPr>
              <a:t> </a:t>
            </a:r>
            <a:r>
              <a:rPr lang="fr-FR" sz="1100" noProof="0" dirty="0" err="1">
                <a:latin typeface="Arial Narrow" panose="020B0606020202030204" pitchFamily="34" charset="0"/>
              </a:rPr>
              <a:t>salam</a:t>
            </a:r>
            <a:r>
              <a:rPr lang="fr-FR" sz="1100" noProof="0" dirty="0">
                <a:latin typeface="Arial Narrow" panose="020B0606020202030204" pitchFamily="34" charset="0"/>
              </a:rPr>
              <a:t> </a:t>
            </a:r>
          </a:p>
          <a:p>
            <a:r>
              <a:rPr lang="fr-FR" sz="1100" noProof="0" dirty="0">
                <a:latin typeface="Arial Narrow" panose="020B0606020202030204" pitchFamily="34" charset="0"/>
              </a:rPr>
              <a:t>Bonjour (le matin) ___________________ </a:t>
            </a:r>
            <a:r>
              <a:rPr lang="fr-FR" sz="1100" noProof="0" dirty="0" err="1">
                <a:latin typeface="Arial Narrow" panose="020B0606020202030204" pitchFamily="34" charset="0"/>
              </a:rPr>
              <a:t>jaam</a:t>
            </a:r>
            <a:r>
              <a:rPr lang="fr-FR" sz="1100" noProof="0" dirty="0">
                <a:latin typeface="Arial Narrow" panose="020B0606020202030204" pitchFamily="34" charset="0"/>
              </a:rPr>
              <a:t>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fanane</a:t>
            </a:r>
            <a:r>
              <a:rPr lang="fr-FR" sz="1100" noProof="0" dirty="0">
                <a:latin typeface="Arial Narrow" panose="020B0606020202030204" pitchFamily="34" charset="0"/>
              </a:rPr>
              <a:t> </a:t>
            </a:r>
          </a:p>
          <a:p>
            <a:r>
              <a:rPr lang="fr-FR" sz="1100" noProof="0" dirty="0">
                <a:latin typeface="Arial Narrow" panose="020B0606020202030204" pitchFamily="34" charset="0"/>
              </a:rPr>
              <a:t>Bonne après midi ___________________ </a:t>
            </a:r>
            <a:r>
              <a:rPr lang="fr-FR" sz="1100" noProof="0" dirty="0" err="1">
                <a:latin typeface="Arial Narrow" panose="020B0606020202030204" pitchFamily="34" charset="0"/>
              </a:rPr>
              <a:t>jaam</a:t>
            </a:r>
            <a:r>
              <a:rPr lang="fr-FR" sz="1100" noProof="0" dirty="0">
                <a:latin typeface="Arial Narrow" panose="020B0606020202030204" pitchFamily="34" charset="0"/>
              </a:rPr>
              <a:t>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yendoo</a:t>
            </a:r>
            <a:r>
              <a:rPr lang="fr-FR" sz="1100" noProof="0" dirty="0">
                <a:latin typeface="Arial Narrow" panose="020B0606020202030204" pitchFamily="34" charset="0"/>
              </a:rPr>
              <a:t> </a:t>
            </a:r>
          </a:p>
          <a:p>
            <a:r>
              <a:rPr lang="fr-FR" sz="1100" noProof="0" dirty="0">
                <a:latin typeface="Arial Narrow" panose="020B0606020202030204" pitchFamily="34" charset="0"/>
              </a:rPr>
              <a:t>Comment ça va ? ________________________ na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def</a:t>
            </a:r>
            <a:r>
              <a:rPr lang="fr-FR" sz="1100" noProof="0" dirty="0">
                <a:latin typeface="Arial Narrow" panose="020B0606020202030204" pitchFamily="34" charset="0"/>
              </a:rPr>
              <a:t> </a:t>
            </a:r>
          </a:p>
          <a:p>
            <a:r>
              <a:rPr lang="fr-FR" sz="1100" noProof="0" dirty="0">
                <a:latin typeface="Arial Narrow" panose="020B0606020202030204" pitchFamily="34" charset="0"/>
              </a:rPr>
              <a:t>Ça va ______________________________</a:t>
            </a:r>
            <a:r>
              <a:rPr lang="fr-FR" sz="1100" noProof="0" dirty="0">
                <a:solidFill>
                  <a:schemeClr val="bg1"/>
                </a:solidFill>
                <a:latin typeface="Arial Narrow" panose="020B0606020202030204" pitchFamily="34" charset="0"/>
              </a:rPr>
              <a:t>_</a:t>
            </a:r>
            <a:r>
              <a:rPr lang="fr-FR" sz="1100" noProof="0" dirty="0">
                <a:latin typeface="Arial Narrow" panose="020B0606020202030204" pitchFamily="34" charset="0"/>
              </a:rPr>
              <a:t>maa </a:t>
            </a:r>
            <a:r>
              <a:rPr lang="fr-FR" sz="1100" noProof="0" dirty="0" err="1">
                <a:latin typeface="Arial Narrow" panose="020B0606020202030204" pitchFamily="34" charset="0"/>
              </a:rPr>
              <a:t>ngi</a:t>
            </a:r>
            <a:r>
              <a:rPr lang="fr-FR" sz="1100" noProof="0" dirty="0">
                <a:latin typeface="Arial Narrow" panose="020B0606020202030204" pitchFamily="34" charset="0"/>
              </a:rPr>
              <a:t> </a:t>
            </a:r>
            <a:r>
              <a:rPr lang="fr-FR" sz="1100" noProof="0" dirty="0" err="1">
                <a:latin typeface="Arial Narrow" panose="020B0606020202030204" pitchFamily="34" charset="0"/>
              </a:rPr>
              <a:t>fé</a:t>
            </a:r>
            <a:r>
              <a:rPr lang="fr-FR" sz="1100" noProof="0" dirty="0">
                <a:latin typeface="Arial Narrow" panose="020B0606020202030204" pitchFamily="34" charset="0"/>
              </a:rPr>
              <a:t> </a:t>
            </a:r>
            <a:r>
              <a:rPr lang="fr-FR" sz="1100" noProof="0" dirty="0" err="1">
                <a:latin typeface="Arial Narrow" panose="020B0606020202030204" pitchFamily="34" charset="0"/>
              </a:rPr>
              <a:t>rek</a:t>
            </a:r>
            <a:r>
              <a:rPr lang="fr-FR" sz="1100" noProof="0" dirty="0">
                <a:latin typeface="Arial Narrow" panose="020B0606020202030204" pitchFamily="34" charset="0"/>
              </a:rPr>
              <a:t> </a:t>
            </a:r>
          </a:p>
        </p:txBody>
      </p:sp>
      <p:sp>
        <p:nvSpPr>
          <p:cNvPr id="12" name="Rectangle 11"/>
          <p:cNvSpPr/>
          <p:nvPr/>
        </p:nvSpPr>
        <p:spPr>
          <a:xfrm>
            <a:off x="501458" y="690757"/>
            <a:ext cx="639637"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p:cNvSpPr/>
          <p:nvPr/>
        </p:nvSpPr>
        <p:spPr>
          <a:xfrm>
            <a:off x="488254" y="649635"/>
            <a:ext cx="80079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Saluer</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945621" y="922222"/>
            <a:ext cx="3778250" cy="1277273"/>
          </a:xfrm>
          <a:prstGeom prst="rect">
            <a:avLst/>
          </a:prstGeom>
        </p:spPr>
        <p:txBody>
          <a:bodyPr>
            <a:spAutoFit/>
          </a:bodyPr>
          <a:lstStyle/>
          <a:p>
            <a:r>
              <a:rPr lang="fr-FR" sz="1100" noProof="0" dirty="0">
                <a:latin typeface="Arial Narrow" panose="020B0606020202030204" pitchFamily="34" charset="0"/>
              </a:rPr>
              <a:t>D’où viens-tu ? ________________________fan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djoge</a:t>
            </a:r>
            <a:r>
              <a:rPr lang="fr-FR" sz="1100" noProof="0" dirty="0">
                <a:latin typeface="Arial Narrow" panose="020B0606020202030204" pitchFamily="34" charset="0"/>
              </a:rPr>
              <a:t> </a:t>
            </a:r>
          </a:p>
          <a:p>
            <a:r>
              <a:rPr lang="fr-FR" sz="1100" noProof="0" dirty="0">
                <a:latin typeface="Arial Narrow" panose="020B0606020202030204" pitchFamily="34" charset="0"/>
              </a:rPr>
              <a:t>Je suis français ________________________</a:t>
            </a:r>
            <a:r>
              <a:rPr lang="fr-FR" sz="1100" noProof="0" dirty="0" err="1">
                <a:latin typeface="Arial Narrow" panose="020B0606020202030204" pitchFamily="34" charset="0"/>
              </a:rPr>
              <a:t>wa</a:t>
            </a:r>
            <a:r>
              <a:rPr lang="fr-FR" sz="1100" noProof="0" dirty="0">
                <a:latin typeface="Arial Narrow" panose="020B0606020202030204" pitchFamily="34" charset="0"/>
              </a:rPr>
              <a:t> </a:t>
            </a:r>
            <a:r>
              <a:rPr lang="fr-FR" sz="1100" noProof="0" dirty="0" err="1">
                <a:latin typeface="Arial Narrow" panose="020B0606020202030204" pitchFamily="34" charset="0"/>
              </a:rPr>
              <a:t>faraas</a:t>
            </a:r>
            <a:r>
              <a:rPr lang="fr-FR" sz="1100" noProof="0" dirty="0">
                <a:latin typeface="Arial Narrow" panose="020B0606020202030204" pitchFamily="34" charset="0"/>
              </a:rPr>
              <a:t> </a:t>
            </a:r>
            <a:r>
              <a:rPr lang="fr-FR" sz="1100" noProof="0" dirty="0" err="1">
                <a:latin typeface="Arial Narrow" panose="020B0606020202030204" pitchFamily="34" charset="0"/>
              </a:rPr>
              <a:t>laa</a:t>
            </a:r>
            <a:r>
              <a:rPr lang="fr-FR" sz="1100" noProof="0" dirty="0">
                <a:latin typeface="Arial Narrow" panose="020B0606020202030204" pitchFamily="34" charset="0"/>
              </a:rPr>
              <a:t> </a:t>
            </a:r>
          </a:p>
          <a:p>
            <a:r>
              <a:rPr lang="fr-FR" sz="1100" noProof="0" dirty="0">
                <a:latin typeface="Arial Narrow" panose="020B0606020202030204" pitchFamily="34" charset="0"/>
              </a:rPr>
              <a:t>Où résides-tu ? _________________________ fan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dek</a:t>
            </a:r>
            <a:r>
              <a:rPr lang="fr-FR" sz="1100" noProof="0" dirty="0">
                <a:latin typeface="Arial Narrow" panose="020B0606020202030204" pitchFamily="34" charset="0"/>
              </a:rPr>
              <a:t> </a:t>
            </a:r>
          </a:p>
          <a:p>
            <a:r>
              <a:rPr lang="fr-FR" sz="1100" noProof="0" dirty="0">
                <a:latin typeface="Arial Narrow" panose="020B0606020202030204" pitchFamily="34" charset="0"/>
              </a:rPr>
              <a:t>Je réside Hôtel .... _______________________ </a:t>
            </a:r>
            <a:r>
              <a:rPr lang="fr-FR" sz="1100" noProof="0" dirty="0" err="1">
                <a:latin typeface="Arial Narrow" panose="020B0606020202030204" pitchFamily="34" charset="0"/>
              </a:rPr>
              <a:t>otel</a:t>
            </a:r>
            <a:r>
              <a:rPr lang="fr-FR" sz="1100" noProof="0" dirty="0">
                <a:latin typeface="Arial Narrow" panose="020B0606020202030204" pitchFamily="34" charset="0"/>
              </a:rPr>
              <a:t> </a:t>
            </a:r>
            <a:r>
              <a:rPr lang="fr-FR" sz="1100" noProof="0" dirty="0" err="1">
                <a:latin typeface="Arial Narrow" panose="020B0606020202030204" pitchFamily="34" charset="0"/>
              </a:rPr>
              <a:t>laa</a:t>
            </a:r>
            <a:r>
              <a:rPr lang="fr-FR" sz="1100" noProof="0" dirty="0">
                <a:latin typeface="Arial Narrow" panose="020B0606020202030204" pitchFamily="34" charset="0"/>
              </a:rPr>
              <a:t> </a:t>
            </a:r>
            <a:r>
              <a:rPr lang="fr-FR" sz="1100" noProof="0" dirty="0" err="1">
                <a:latin typeface="Arial Narrow" panose="020B0606020202030204" pitchFamily="34" charset="0"/>
              </a:rPr>
              <a:t>dek</a:t>
            </a:r>
            <a:r>
              <a:rPr lang="fr-FR" sz="1100" noProof="0" dirty="0">
                <a:latin typeface="Arial Narrow" panose="020B0606020202030204" pitchFamily="34" charset="0"/>
              </a:rPr>
              <a:t> </a:t>
            </a:r>
          </a:p>
          <a:p>
            <a:r>
              <a:rPr lang="fr-FR" sz="1100" noProof="0" dirty="0">
                <a:latin typeface="Arial Narrow" panose="020B0606020202030204" pitchFamily="34" charset="0"/>
              </a:rPr>
              <a:t>Comment t’appelles-tu ? ______________ na </a:t>
            </a:r>
            <a:r>
              <a:rPr lang="fr-FR" sz="1100" noProof="0" dirty="0" err="1">
                <a:latin typeface="Arial Narrow" panose="020B0606020202030204" pitchFamily="34" charset="0"/>
              </a:rPr>
              <a:t>nga</a:t>
            </a:r>
            <a:r>
              <a:rPr lang="fr-FR" sz="1100" noProof="0" dirty="0">
                <a:latin typeface="Arial Narrow" panose="020B0606020202030204" pitchFamily="34" charset="0"/>
              </a:rPr>
              <a:t> </a:t>
            </a:r>
            <a:r>
              <a:rPr lang="fr-FR" sz="1100" noProof="0" dirty="0" err="1">
                <a:latin typeface="Arial Narrow" panose="020B0606020202030204" pitchFamily="34" charset="0"/>
              </a:rPr>
              <a:t>toudou</a:t>
            </a:r>
            <a:r>
              <a:rPr lang="fr-FR" sz="1100" noProof="0" dirty="0">
                <a:latin typeface="Arial Narrow" panose="020B0606020202030204" pitchFamily="34" charset="0"/>
              </a:rPr>
              <a:t> ? </a:t>
            </a:r>
          </a:p>
          <a:p>
            <a:r>
              <a:rPr lang="fr-FR" sz="1100" noProof="0" dirty="0">
                <a:latin typeface="Arial Narrow" panose="020B0606020202030204" pitchFamily="34" charset="0"/>
              </a:rPr>
              <a:t>Je m’appelle... _______________________maa </a:t>
            </a:r>
            <a:r>
              <a:rPr lang="fr-FR" sz="1100" noProof="0" dirty="0" err="1">
                <a:latin typeface="Arial Narrow" panose="020B0606020202030204" pitchFamily="34" charset="0"/>
              </a:rPr>
              <a:t>ngi</a:t>
            </a:r>
            <a:r>
              <a:rPr lang="fr-FR" sz="1100" noProof="0" dirty="0">
                <a:latin typeface="Arial Narrow" panose="020B0606020202030204" pitchFamily="34" charset="0"/>
              </a:rPr>
              <a:t> </a:t>
            </a:r>
            <a:r>
              <a:rPr lang="fr-FR" sz="1100" noProof="0" dirty="0" err="1">
                <a:latin typeface="Arial Narrow" panose="020B0606020202030204" pitchFamily="34" charset="0"/>
              </a:rPr>
              <a:t>toudou</a:t>
            </a:r>
            <a:r>
              <a:rPr lang="fr-FR" sz="1100" noProof="0" dirty="0">
                <a:latin typeface="Arial Narrow" panose="020B0606020202030204" pitchFamily="34" charset="0"/>
              </a:rPr>
              <a:t> </a:t>
            </a:r>
          </a:p>
          <a:p>
            <a:r>
              <a:rPr lang="fr-FR" sz="1100" noProof="0" dirty="0">
                <a:latin typeface="Arial Narrow" panose="020B0606020202030204" pitchFamily="34" charset="0"/>
              </a:rPr>
              <a:t>Je travaille pour un projet __ </a:t>
            </a:r>
            <a:r>
              <a:rPr lang="fr-FR" sz="1100" noProof="0" dirty="0" err="1">
                <a:latin typeface="Arial Narrow" panose="020B0606020202030204" pitchFamily="34" charset="0"/>
              </a:rPr>
              <a:t>damay</a:t>
            </a:r>
            <a:r>
              <a:rPr lang="fr-FR" sz="1100" noProof="0" dirty="0">
                <a:latin typeface="Arial Narrow" panose="020B0606020202030204" pitchFamily="34" charset="0"/>
              </a:rPr>
              <a:t> </a:t>
            </a:r>
            <a:r>
              <a:rPr lang="fr-FR" sz="1100" noProof="0" dirty="0" err="1">
                <a:latin typeface="Arial Narrow" panose="020B0606020202030204" pitchFamily="34" charset="0"/>
              </a:rPr>
              <a:t>liggey</a:t>
            </a:r>
            <a:r>
              <a:rPr lang="fr-FR" sz="1100" noProof="0" dirty="0">
                <a:latin typeface="Arial Narrow" panose="020B0606020202030204" pitchFamily="34" charset="0"/>
              </a:rPr>
              <a:t> tchi </a:t>
            </a:r>
            <a:r>
              <a:rPr lang="fr-FR" sz="1100" noProof="0" dirty="0" err="1">
                <a:latin typeface="Arial Narrow" panose="020B0606020202030204" pitchFamily="34" charset="0"/>
              </a:rPr>
              <a:t>benn</a:t>
            </a:r>
            <a:r>
              <a:rPr lang="fr-FR" sz="1100" noProof="0" dirty="0">
                <a:latin typeface="Arial Narrow" panose="020B0606020202030204" pitchFamily="34" charset="0"/>
              </a:rPr>
              <a:t> </a:t>
            </a:r>
            <a:r>
              <a:rPr lang="fr-FR" sz="1100" noProof="0" dirty="0" err="1">
                <a:latin typeface="Arial Narrow" panose="020B0606020202030204" pitchFamily="34" charset="0"/>
              </a:rPr>
              <a:t>porosé</a:t>
            </a:r>
            <a:r>
              <a:rPr lang="fr-FR" sz="1100" noProof="0" dirty="0">
                <a:latin typeface="Arial Narrow" panose="020B0606020202030204" pitchFamily="34" charset="0"/>
              </a:rPr>
              <a:t> </a:t>
            </a:r>
          </a:p>
        </p:txBody>
      </p:sp>
      <p:sp>
        <p:nvSpPr>
          <p:cNvPr id="14" name="Rectangle 13"/>
          <p:cNvSpPr/>
          <p:nvPr/>
        </p:nvSpPr>
        <p:spPr>
          <a:xfrm>
            <a:off x="3868777" y="690757"/>
            <a:ext cx="15147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p:cNvSpPr/>
          <p:nvPr/>
        </p:nvSpPr>
        <p:spPr>
          <a:xfrm>
            <a:off x="3855572" y="649635"/>
            <a:ext cx="1635061"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Faire connaissance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522780" y="2450099"/>
            <a:ext cx="3485339" cy="1785104"/>
          </a:xfrm>
          <a:prstGeom prst="rect">
            <a:avLst/>
          </a:prstGeom>
        </p:spPr>
        <p:txBody>
          <a:bodyPr wrap="square">
            <a:spAutoFit/>
          </a:bodyPr>
          <a:lstStyle/>
          <a:p>
            <a:r>
              <a:rPr lang="fr-FR" sz="1100" noProof="0" dirty="0">
                <a:latin typeface="Arial Narrow" panose="020B0606020202030204" pitchFamily="34" charset="0"/>
              </a:rPr>
              <a:t>Monsieur ____________________________________ </a:t>
            </a:r>
            <a:r>
              <a:rPr lang="fr-FR" sz="1100" noProof="0" dirty="0" err="1">
                <a:latin typeface="Arial Narrow" panose="020B0606020202030204" pitchFamily="34" charset="0"/>
              </a:rPr>
              <a:t>gorgi</a:t>
            </a:r>
            <a:r>
              <a:rPr lang="fr-FR" sz="1100" noProof="0" dirty="0">
                <a:latin typeface="Arial Narrow" panose="020B0606020202030204" pitchFamily="34" charset="0"/>
              </a:rPr>
              <a:t> </a:t>
            </a:r>
          </a:p>
          <a:p>
            <a:r>
              <a:rPr lang="fr-FR" sz="1100" noProof="0" dirty="0">
                <a:latin typeface="Arial Narrow" panose="020B0606020202030204" pitchFamily="34" charset="0"/>
              </a:rPr>
              <a:t>Madame _________________________________</a:t>
            </a:r>
            <a:r>
              <a:rPr lang="fr-FR" sz="1100" noProof="0" dirty="0" err="1">
                <a:latin typeface="Arial Narrow" panose="020B0606020202030204" pitchFamily="34" charset="0"/>
              </a:rPr>
              <a:t>sokhna</a:t>
            </a:r>
            <a:r>
              <a:rPr lang="fr-FR" sz="1100" noProof="0" dirty="0">
                <a:latin typeface="Arial Narrow" panose="020B0606020202030204" pitchFamily="34" charset="0"/>
              </a:rPr>
              <a:t> si </a:t>
            </a:r>
          </a:p>
          <a:p>
            <a:r>
              <a:rPr lang="fr-FR" sz="1100" noProof="0" dirty="0">
                <a:latin typeface="Arial Narrow" panose="020B0606020202030204" pitchFamily="34" charset="0"/>
              </a:rPr>
              <a:t>À une personne ayant l’âge de votre père ________ papa </a:t>
            </a:r>
            <a:r>
              <a:rPr lang="fr-FR" sz="1100" noProof="0" dirty="0" err="1">
                <a:latin typeface="Arial Narrow" panose="020B0606020202030204" pitchFamily="34" charset="0"/>
              </a:rPr>
              <a:t>dji</a:t>
            </a:r>
            <a:r>
              <a:rPr lang="fr-FR" sz="1100" noProof="0" dirty="0">
                <a:latin typeface="Arial Narrow" panose="020B0606020202030204" pitchFamily="34" charset="0"/>
              </a:rPr>
              <a:t> </a:t>
            </a:r>
          </a:p>
          <a:p>
            <a:r>
              <a:rPr lang="fr-FR" sz="1100" noProof="0" dirty="0">
                <a:latin typeface="Arial Narrow" panose="020B0606020202030204" pitchFamily="34" charset="0"/>
              </a:rPr>
              <a:t>À une personne ayant l’âge de votre mère ________</a:t>
            </a:r>
            <a:r>
              <a:rPr lang="fr-FR" sz="1100" noProof="0" dirty="0" err="1">
                <a:latin typeface="Arial Narrow" panose="020B0606020202030204" pitchFamily="34" charset="0"/>
              </a:rPr>
              <a:t>yaay</a:t>
            </a:r>
            <a:r>
              <a:rPr lang="fr-FR" sz="1100" noProof="0" dirty="0">
                <a:latin typeface="Arial Narrow" panose="020B0606020202030204" pitchFamily="34" charset="0"/>
              </a:rPr>
              <a:t> </a:t>
            </a:r>
            <a:r>
              <a:rPr lang="fr-FR" sz="1100" noProof="0" dirty="0" err="1">
                <a:latin typeface="Arial Narrow" panose="020B0606020202030204" pitchFamily="34" charset="0"/>
              </a:rPr>
              <a:t>dji</a:t>
            </a:r>
            <a:r>
              <a:rPr lang="fr-FR" sz="1100" noProof="0" dirty="0">
                <a:latin typeface="Arial Narrow" panose="020B0606020202030204" pitchFamily="34" charset="0"/>
              </a:rPr>
              <a:t> </a:t>
            </a:r>
          </a:p>
          <a:p>
            <a:r>
              <a:rPr lang="fr-FR" sz="1100" noProof="0" dirty="0">
                <a:latin typeface="Arial Narrow" panose="020B0606020202030204" pitchFamily="34" charset="0"/>
              </a:rPr>
              <a:t>Jeune dame ____________________________ </a:t>
            </a:r>
            <a:r>
              <a:rPr lang="fr-FR" sz="1100" noProof="0" dirty="0" err="1">
                <a:latin typeface="Arial Narrow" panose="020B0606020202030204" pitchFamily="34" charset="0"/>
              </a:rPr>
              <a:t>jongama</a:t>
            </a:r>
            <a:r>
              <a:rPr lang="fr-FR" sz="1100" noProof="0" dirty="0">
                <a:latin typeface="Arial Narrow" panose="020B0606020202030204" pitchFamily="34" charset="0"/>
              </a:rPr>
              <a:t> </a:t>
            </a:r>
            <a:r>
              <a:rPr lang="fr-FR" sz="1100" noProof="0" dirty="0" err="1">
                <a:latin typeface="Arial Narrow" panose="020B0606020202030204" pitchFamily="34" charset="0"/>
              </a:rPr>
              <a:t>dji</a:t>
            </a:r>
            <a:r>
              <a:rPr lang="fr-FR" sz="1100" noProof="0" dirty="0">
                <a:latin typeface="Arial Narrow" panose="020B0606020202030204" pitchFamily="34" charset="0"/>
              </a:rPr>
              <a:t> </a:t>
            </a:r>
          </a:p>
          <a:p>
            <a:r>
              <a:rPr lang="fr-FR" sz="1100" u="sng" noProof="0" dirty="0">
                <a:latin typeface="Arial Narrow" panose="020B0606020202030204" pitchFamily="34" charset="0"/>
              </a:rPr>
              <a:t>A une personne du même âge que vous : </a:t>
            </a:r>
          </a:p>
          <a:p>
            <a:pPr marL="171450" indent="-171450">
              <a:buFont typeface="Arial" panose="020B0604020202020204" pitchFamily="34" charset="0"/>
              <a:buChar char="•"/>
            </a:pPr>
            <a:r>
              <a:rPr lang="fr-FR" sz="1100" noProof="0" dirty="0">
                <a:latin typeface="Arial Narrow" panose="020B0606020202030204" pitchFamily="34" charset="0"/>
              </a:rPr>
              <a:t>de femme à homme (mon frère) _____ </a:t>
            </a:r>
            <a:r>
              <a:rPr lang="fr-FR" sz="1100" noProof="0" dirty="0" err="1">
                <a:latin typeface="Arial Narrow" panose="020B0606020202030204" pitchFamily="34" charset="0"/>
              </a:rPr>
              <a:t>sama</a:t>
            </a:r>
            <a:r>
              <a:rPr lang="fr-FR" sz="1100" noProof="0" dirty="0">
                <a:latin typeface="Arial Narrow" panose="020B0606020202030204" pitchFamily="34" charset="0"/>
              </a:rPr>
              <a:t> </a:t>
            </a:r>
            <a:r>
              <a:rPr lang="fr-FR" sz="1100" noProof="0" dirty="0" err="1">
                <a:latin typeface="Arial Narrow" panose="020B0606020202030204" pitchFamily="34" charset="0"/>
              </a:rPr>
              <a:t>tchammegn</a:t>
            </a:r>
            <a:r>
              <a:rPr lang="fr-FR" sz="1100" noProof="0" dirty="0">
                <a:latin typeface="Arial Narrow" panose="020B0606020202030204" pitchFamily="34" charset="0"/>
              </a:rPr>
              <a:t> </a:t>
            </a:r>
          </a:p>
          <a:p>
            <a:pPr marL="171450" indent="-171450">
              <a:buFont typeface="Arial" panose="020B0604020202020204" pitchFamily="34" charset="0"/>
              <a:buChar char="•"/>
            </a:pPr>
            <a:r>
              <a:rPr lang="fr-FR" sz="1100" noProof="0" dirty="0">
                <a:latin typeface="Arial Narrow" panose="020B0606020202030204" pitchFamily="34" charset="0"/>
              </a:rPr>
              <a:t>d’homme à femme (ma sœur) ____________</a:t>
            </a:r>
            <a:r>
              <a:rPr lang="fr-FR" sz="1100" noProof="0" dirty="0" err="1">
                <a:latin typeface="Arial Narrow" panose="020B0606020202030204" pitchFamily="34" charset="0"/>
              </a:rPr>
              <a:t>sama</a:t>
            </a:r>
            <a:r>
              <a:rPr lang="fr-FR" sz="1100" noProof="0" dirty="0">
                <a:latin typeface="Arial Narrow" panose="020B0606020202030204" pitchFamily="34" charset="0"/>
              </a:rPr>
              <a:t> </a:t>
            </a:r>
            <a:r>
              <a:rPr lang="fr-FR" sz="1100" noProof="0" dirty="0" err="1">
                <a:latin typeface="Arial Narrow" panose="020B0606020202030204" pitchFamily="34" charset="0"/>
              </a:rPr>
              <a:t>djigen</a:t>
            </a:r>
            <a:r>
              <a:rPr lang="fr-FR" sz="1100" noProof="0" dirty="0">
                <a:latin typeface="Arial Narrow" panose="020B0606020202030204" pitchFamily="34" charset="0"/>
              </a:rPr>
              <a:t> </a:t>
            </a:r>
          </a:p>
          <a:p>
            <a:r>
              <a:rPr lang="fr-FR" sz="1100" noProof="0" dirty="0">
                <a:latin typeface="Arial Narrow" panose="020B0606020202030204" pitchFamily="34" charset="0"/>
              </a:rPr>
              <a:t>Entre personnes du même âge _______________ dom </a:t>
            </a:r>
            <a:r>
              <a:rPr lang="fr-FR" sz="1100" noProof="0" dirty="0" err="1">
                <a:latin typeface="Arial Narrow" panose="020B0606020202030204" pitchFamily="34" charset="0"/>
              </a:rPr>
              <a:t>yaay</a:t>
            </a:r>
            <a:r>
              <a:rPr lang="fr-FR" sz="1100" noProof="0" dirty="0">
                <a:latin typeface="Arial Narrow" panose="020B0606020202030204" pitchFamily="34" charset="0"/>
              </a:rPr>
              <a:t> </a:t>
            </a:r>
          </a:p>
          <a:p>
            <a:r>
              <a:rPr lang="fr-FR" sz="1100" noProof="0" dirty="0">
                <a:latin typeface="Arial Narrow" panose="020B0606020202030204" pitchFamily="34" charset="0"/>
              </a:rPr>
              <a:t>Entre hommes ___________________________ </a:t>
            </a:r>
            <a:r>
              <a:rPr lang="fr-FR" sz="1100" noProof="0" dirty="0" err="1">
                <a:latin typeface="Arial Narrow" panose="020B0606020202030204" pitchFamily="34" charset="0"/>
              </a:rPr>
              <a:t>sama</a:t>
            </a:r>
            <a:r>
              <a:rPr lang="fr-FR" sz="1100" noProof="0" dirty="0">
                <a:latin typeface="Arial Narrow" panose="020B0606020202030204" pitchFamily="34" charset="0"/>
              </a:rPr>
              <a:t> </a:t>
            </a:r>
            <a:r>
              <a:rPr lang="fr-FR" sz="1100" noProof="0" dirty="0" err="1">
                <a:latin typeface="Arial Narrow" panose="020B0606020202030204" pitchFamily="34" charset="0"/>
              </a:rPr>
              <a:t>waay</a:t>
            </a:r>
            <a:r>
              <a:rPr lang="fr-FR" sz="1100" noProof="0" dirty="0">
                <a:latin typeface="Arial Narrow" panose="020B0606020202030204" pitchFamily="34" charset="0"/>
              </a:rPr>
              <a:t> </a:t>
            </a:r>
          </a:p>
        </p:txBody>
      </p:sp>
      <p:sp>
        <p:nvSpPr>
          <p:cNvPr id="18" name="Rectangle 17"/>
          <p:cNvSpPr/>
          <p:nvPr/>
        </p:nvSpPr>
        <p:spPr>
          <a:xfrm>
            <a:off x="508083" y="2151369"/>
            <a:ext cx="162185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Rectangle 18"/>
          <p:cNvSpPr/>
          <p:nvPr/>
        </p:nvSpPr>
        <p:spPr>
          <a:xfrm>
            <a:off x="508083" y="2101570"/>
            <a:ext cx="1635061"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S’adresser aux gens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3945621" y="2550335"/>
            <a:ext cx="3778250" cy="1615827"/>
          </a:xfrm>
          <a:prstGeom prst="rect">
            <a:avLst/>
          </a:prstGeom>
        </p:spPr>
        <p:txBody>
          <a:bodyPr>
            <a:spAutoFit/>
          </a:bodyPr>
          <a:lstStyle/>
          <a:p>
            <a:r>
              <a:rPr lang="fr-FR" sz="1100" noProof="0" dirty="0">
                <a:latin typeface="Arial Narrow" panose="020B0606020202030204" pitchFamily="34" charset="0"/>
              </a:rPr>
              <a:t>Qu’est ce que c’est ? _________________________</a:t>
            </a:r>
            <a:r>
              <a:rPr lang="fr-FR" sz="1100" noProof="0" dirty="0" err="1">
                <a:latin typeface="Arial Narrow" panose="020B0606020202030204" pitchFamily="34" charset="0"/>
              </a:rPr>
              <a:t>lan</a:t>
            </a:r>
            <a:r>
              <a:rPr lang="fr-FR" sz="1100" noProof="0" dirty="0">
                <a:latin typeface="Arial Narrow" panose="020B0606020202030204" pitchFamily="34" charset="0"/>
              </a:rPr>
              <a:t> la?</a:t>
            </a:r>
          </a:p>
          <a:p>
            <a:r>
              <a:rPr lang="fr-FR" sz="1100" noProof="0" dirty="0">
                <a:latin typeface="Arial Narrow" panose="020B0606020202030204" pitchFamily="34" charset="0"/>
              </a:rPr>
              <a:t>S’il te plaît ___________________________ sou la </a:t>
            </a:r>
            <a:r>
              <a:rPr lang="fr-FR" sz="1100" noProof="0" dirty="0" err="1">
                <a:latin typeface="Arial Narrow" panose="020B0606020202030204" pitchFamily="34" charset="0"/>
              </a:rPr>
              <a:t>neekhe</a:t>
            </a:r>
            <a:endParaRPr lang="fr-FR" sz="1100" noProof="0" dirty="0">
              <a:latin typeface="Arial Narrow" panose="020B0606020202030204" pitchFamily="34" charset="0"/>
            </a:endParaRPr>
          </a:p>
          <a:p>
            <a:r>
              <a:rPr lang="fr-FR" sz="1100" noProof="0" dirty="0">
                <a:latin typeface="Arial Narrow" panose="020B0606020202030204" pitchFamily="34" charset="0"/>
              </a:rPr>
              <a:t>Excuse-moi ________________________________ bal ma </a:t>
            </a:r>
          </a:p>
          <a:p>
            <a:r>
              <a:rPr lang="fr-FR" sz="1100" noProof="0" dirty="0">
                <a:latin typeface="Arial Narrow" panose="020B0606020202030204" pitchFamily="34" charset="0"/>
              </a:rPr>
              <a:t>Combien (le prix) ___________________________ </a:t>
            </a:r>
            <a:r>
              <a:rPr lang="fr-FR" sz="1100" noProof="0" dirty="0" err="1">
                <a:latin typeface="Arial Narrow" panose="020B0606020202030204" pitchFamily="34" charset="0"/>
              </a:rPr>
              <a:t>niata</a:t>
            </a:r>
            <a:r>
              <a:rPr lang="fr-FR" sz="1100" noProof="0" dirty="0">
                <a:latin typeface="Arial Narrow" panose="020B0606020202030204" pitchFamily="34" charset="0"/>
              </a:rPr>
              <a:t> la</a:t>
            </a:r>
          </a:p>
          <a:p>
            <a:r>
              <a:rPr lang="fr-FR" sz="1100" noProof="0" dirty="0">
                <a:latin typeface="Arial Narrow" panose="020B0606020202030204" pitchFamily="34" charset="0"/>
              </a:rPr>
              <a:t>Qui ? ______________________________________ kan ?</a:t>
            </a:r>
          </a:p>
          <a:p>
            <a:r>
              <a:rPr lang="fr-FR" sz="1100" noProof="0" dirty="0">
                <a:latin typeface="Arial Narrow" panose="020B0606020202030204" pitchFamily="34" charset="0"/>
              </a:rPr>
              <a:t>Où ? _______________________________________ fan ?</a:t>
            </a:r>
          </a:p>
          <a:p>
            <a:r>
              <a:rPr lang="fr-FR" sz="1100" noProof="0" dirty="0">
                <a:latin typeface="Arial Narrow" panose="020B0606020202030204" pitchFamily="34" charset="0"/>
              </a:rPr>
              <a:t>Quand ? ___________________________________</a:t>
            </a:r>
            <a:r>
              <a:rPr lang="fr-FR" sz="1100" noProof="0" dirty="0" err="1">
                <a:latin typeface="Arial Narrow" panose="020B0606020202030204" pitchFamily="34" charset="0"/>
              </a:rPr>
              <a:t>kagn</a:t>
            </a:r>
            <a:r>
              <a:rPr lang="fr-FR" sz="1100" noProof="0" dirty="0">
                <a:latin typeface="Arial Narrow" panose="020B0606020202030204" pitchFamily="34" charset="0"/>
              </a:rPr>
              <a:t> ?</a:t>
            </a:r>
          </a:p>
          <a:p>
            <a:r>
              <a:rPr lang="fr-FR" sz="1100" noProof="0" dirty="0">
                <a:latin typeface="Arial Narrow" panose="020B0606020202030204" pitchFamily="34" charset="0"/>
              </a:rPr>
              <a:t>Quoi ? ______________________________________</a:t>
            </a:r>
            <a:r>
              <a:rPr lang="fr-FR" sz="1100" noProof="0" dirty="0" err="1">
                <a:latin typeface="Arial Narrow" panose="020B0606020202030204" pitchFamily="34" charset="0"/>
              </a:rPr>
              <a:t>lan</a:t>
            </a:r>
            <a:r>
              <a:rPr lang="fr-FR" sz="1100" noProof="0" dirty="0">
                <a:latin typeface="Arial Narrow" panose="020B0606020202030204" pitchFamily="34" charset="0"/>
              </a:rPr>
              <a:t> ?</a:t>
            </a:r>
          </a:p>
          <a:p>
            <a:r>
              <a:rPr lang="fr-FR" sz="1100" noProof="0" dirty="0">
                <a:latin typeface="Arial Narrow" panose="020B0606020202030204" pitchFamily="34" charset="0"/>
              </a:rPr>
              <a:t>Où sont les toilettes ? ____________ fan la </a:t>
            </a:r>
            <a:r>
              <a:rPr lang="fr-FR" sz="1100" noProof="0" dirty="0" err="1">
                <a:latin typeface="Arial Narrow" panose="020B0606020202030204" pitchFamily="34" charset="0"/>
              </a:rPr>
              <a:t>wanak</a:t>
            </a:r>
            <a:r>
              <a:rPr lang="fr-FR" sz="1100" noProof="0" dirty="0">
                <a:latin typeface="Arial Narrow" panose="020B0606020202030204" pitchFamily="34" charset="0"/>
              </a:rPr>
              <a:t> </a:t>
            </a:r>
            <a:r>
              <a:rPr lang="fr-FR" sz="1100" noProof="0" dirty="0" err="1">
                <a:latin typeface="Arial Narrow" panose="020B0606020202030204" pitchFamily="34" charset="0"/>
              </a:rPr>
              <a:t>wi</a:t>
            </a:r>
            <a:r>
              <a:rPr lang="fr-FR" sz="1100" noProof="0" dirty="0">
                <a:latin typeface="Arial Narrow" panose="020B0606020202030204" pitchFamily="34" charset="0"/>
              </a:rPr>
              <a:t> </a:t>
            </a:r>
            <a:r>
              <a:rPr lang="fr-FR" sz="1100" noProof="0" dirty="0" err="1">
                <a:latin typeface="Arial Narrow" panose="020B0606020202030204" pitchFamily="34" charset="0"/>
              </a:rPr>
              <a:t>nek</a:t>
            </a:r>
            <a:r>
              <a:rPr lang="fr-FR" sz="1100" noProof="0" dirty="0">
                <a:latin typeface="Arial Narrow" panose="020B0606020202030204" pitchFamily="34" charset="0"/>
              </a:rPr>
              <a:t> ?</a:t>
            </a:r>
          </a:p>
        </p:txBody>
      </p:sp>
      <p:sp>
        <p:nvSpPr>
          <p:cNvPr id="25" name="Rectangle 24"/>
          <p:cNvSpPr/>
          <p:nvPr/>
        </p:nvSpPr>
        <p:spPr>
          <a:xfrm>
            <a:off x="3851992" y="2231570"/>
            <a:ext cx="982474"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Demander</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3" name="Rectangle 32"/>
          <p:cNvSpPr/>
          <p:nvPr/>
        </p:nvSpPr>
        <p:spPr>
          <a:xfrm>
            <a:off x="522781" y="4548792"/>
            <a:ext cx="3345996" cy="1107996"/>
          </a:xfrm>
          <a:prstGeom prst="rect">
            <a:avLst/>
          </a:prstGeom>
        </p:spPr>
        <p:txBody>
          <a:bodyPr wrap="square">
            <a:spAutoFit/>
          </a:bodyPr>
          <a:lstStyle/>
          <a:p>
            <a:r>
              <a:rPr lang="fr-FR" sz="1100" noProof="0" dirty="0">
                <a:latin typeface="Arial Narrow" panose="020B0606020202030204" pitchFamily="34" charset="0"/>
              </a:rPr>
              <a:t>Merci ____________________________________ </a:t>
            </a:r>
            <a:r>
              <a:rPr lang="fr-FR" sz="1100" noProof="0" dirty="0" err="1">
                <a:latin typeface="Arial Narrow" panose="020B0606020202030204" pitchFamily="34" charset="0"/>
              </a:rPr>
              <a:t>djerejef</a:t>
            </a:r>
            <a:r>
              <a:rPr lang="fr-FR" sz="1100" noProof="0" dirty="0">
                <a:latin typeface="Arial Narrow" panose="020B0606020202030204" pitchFamily="34" charset="0"/>
              </a:rPr>
              <a:t> </a:t>
            </a:r>
          </a:p>
          <a:p>
            <a:r>
              <a:rPr lang="fr-FR" sz="1100" noProof="0" dirty="0">
                <a:latin typeface="Arial Narrow" panose="020B0606020202030204" pitchFamily="34" charset="0"/>
              </a:rPr>
              <a:t>Il n’y pas de quoi _________________________ </a:t>
            </a:r>
            <a:r>
              <a:rPr lang="fr-FR" sz="1100" noProof="0" dirty="0" err="1">
                <a:latin typeface="Arial Narrow" panose="020B0606020202030204" pitchFamily="34" charset="0"/>
              </a:rPr>
              <a:t>amul</a:t>
            </a:r>
            <a:r>
              <a:rPr lang="fr-FR" sz="1100" noProof="0" dirty="0">
                <a:latin typeface="Arial Narrow" panose="020B0606020202030204" pitchFamily="34" charset="0"/>
              </a:rPr>
              <a:t> solo</a:t>
            </a:r>
          </a:p>
          <a:p>
            <a:r>
              <a:rPr lang="fr-FR" sz="1100" noProof="0" dirty="0">
                <a:latin typeface="Arial Narrow" panose="020B0606020202030204" pitchFamily="34" charset="0"/>
              </a:rPr>
              <a:t>Ce n’est rien _____________________________ </a:t>
            </a:r>
            <a:r>
              <a:rPr lang="fr-FR" sz="1100" noProof="0" dirty="0" err="1">
                <a:latin typeface="Arial Narrow" panose="020B0606020202030204" pitchFamily="34" charset="0"/>
              </a:rPr>
              <a:t>dou</a:t>
            </a:r>
            <a:r>
              <a:rPr lang="fr-FR" sz="1100" noProof="0" dirty="0">
                <a:latin typeface="Arial Narrow" panose="020B0606020202030204" pitchFamily="34" charset="0"/>
              </a:rPr>
              <a:t> </a:t>
            </a:r>
            <a:r>
              <a:rPr lang="fr-FR" sz="1100" noProof="0" dirty="0" err="1">
                <a:latin typeface="Arial Narrow" panose="020B0606020202030204" pitchFamily="34" charset="0"/>
              </a:rPr>
              <a:t>dara</a:t>
            </a:r>
            <a:endParaRPr lang="fr-FR" sz="1100" noProof="0" dirty="0">
              <a:latin typeface="Arial Narrow" panose="020B0606020202030204" pitchFamily="34" charset="0"/>
            </a:endParaRPr>
          </a:p>
          <a:p>
            <a:r>
              <a:rPr lang="fr-FR" sz="1100" noProof="0" dirty="0">
                <a:latin typeface="Arial Narrow" panose="020B0606020202030204" pitchFamily="34" charset="0"/>
              </a:rPr>
              <a:t>Le plaisir est partagé _____________________ </a:t>
            </a:r>
            <a:r>
              <a:rPr lang="fr-FR" sz="1100" noProof="0" dirty="0" err="1">
                <a:latin typeface="Arial Narrow" panose="020B0606020202030204" pitchFamily="34" charset="0"/>
              </a:rPr>
              <a:t>gnoko</a:t>
            </a:r>
            <a:r>
              <a:rPr lang="fr-FR" sz="1100" noProof="0" dirty="0">
                <a:latin typeface="Arial Narrow" panose="020B0606020202030204" pitchFamily="34" charset="0"/>
              </a:rPr>
              <a:t> </a:t>
            </a:r>
            <a:r>
              <a:rPr lang="fr-FR" sz="1100" noProof="0" dirty="0" err="1">
                <a:latin typeface="Arial Narrow" panose="020B0606020202030204" pitchFamily="34" charset="0"/>
              </a:rPr>
              <a:t>bok</a:t>
            </a:r>
            <a:endParaRPr lang="fr-FR" sz="1100" noProof="0" dirty="0">
              <a:latin typeface="Arial Narrow" panose="020B0606020202030204" pitchFamily="34" charset="0"/>
            </a:endParaRPr>
          </a:p>
          <a:p>
            <a:r>
              <a:rPr lang="fr-FR" sz="1100" noProof="0" dirty="0">
                <a:latin typeface="Arial Narrow" panose="020B0606020202030204" pitchFamily="34" charset="0"/>
              </a:rPr>
              <a:t>Oui _______________________________________</a:t>
            </a:r>
            <a:r>
              <a:rPr lang="fr-FR" sz="1100" noProof="0" dirty="0" err="1">
                <a:latin typeface="Arial Narrow" panose="020B0606020202030204" pitchFamily="34" charset="0"/>
              </a:rPr>
              <a:t>waaw</a:t>
            </a:r>
            <a:endParaRPr lang="fr-FR" sz="1100" noProof="0" dirty="0">
              <a:latin typeface="Arial Narrow" panose="020B0606020202030204" pitchFamily="34" charset="0"/>
            </a:endParaRPr>
          </a:p>
          <a:p>
            <a:r>
              <a:rPr lang="fr-FR" sz="1100" noProof="0" dirty="0">
                <a:latin typeface="Arial Narrow" panose="020B0606020202030204" pitchFamily="34" charset="0"/>
              </a:rPr>
              <a:t>Non ______________________________________ </a:t>
            </a:r>
            <a:r>
              <a:rPr lang="fr-FR" sz="1100" noProof="0" dirty="0" err="1">
                <a:latin typeface="Arial Narrow" panose="020B0606020202030204" pitchFamily="34" charset="0"/>
              </a:rPr>
              <a:t>dédet</a:t>
            </a:r>
            <a:endParaRPr lang="fr-FR" sz="1100" noProof="0" dirty="0">
              <a:latin typeface="Arial Narrow" panose="020B0606020202030204" pitchFamily="34" charset="0"/>
            </a:endParaRPr>
          </a:p>
        </p:txBody>
      </p:sp>
      <p:sp>
        <p:nvSpPr>
          <p:cNvPr id="34" name="Rectangle 33"/>
          <p:cNvSpPr/>
          <p:nvPr/>
        </p:nvSpPr>
        <p:spPr>
          <a:xfrm>
            <a:off x="501458" y="4326676"/>
            <a:ext cx="9167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6" name="Rectangle 35"/>
          <p:cNvSpPr/>
          <p:nvPr/>
        </p:nvSpPr>
        <p:spPr>
          <a:xfrm>
            <a:off x="488254" y="4285554"/>
            <a:ext cx="152342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Remercier</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7" name="Rectangle 36"/>
          <p:cNvSpPr/>
          <p:nvPr/>
        </p:nvSpPr>
        <p:spPr>
          <a:xfrm>
            <a:off x="3861085" y="4329328"/>
            <a:ext cx="80235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3945621" y="4599992"/>
            <a:ext cx="3778250" cy="938719"/>
          </a:xfrm>
          <a:prstGeom prst="rect">
            <a:avLst/>
          </a:prstGeom>
        </p:spPr>
        <p:txBody>
          <a:bodyPr>
            <a:spAutoFit/>
          </a:bodyPr>
          <a:lstStyle/>
          <a:p>
            <a:r>
              <a:rPr lang="fr-FR" sz="1100" noProof="0" dirty="0">
                <a:latin typeface="Arial Narrow" panose="020B0606020202030204" pitchFamily="34" charset="0"/>
              </a:rPr>
              <a:t>Demain ____________________________________</a:t>
            </a:r>
            <a:r>
              <a:rPr lang="fr-FR" sz="1100" noProof="0" dirty="0" err="1">
                <a:latin typeface="Arial Narrow" panose="020B0606020202030204" pitchFamily="34" charset="0"/>
              </a:rPr>
              <a:t>souba</a:t>
            </a:r>
            <a:endParaRPr lang="fr-FR" sz="1100" noProof="0" dirty="0">
              <a:latin typeface="Arial Narrow" panose="020B0606020202030204" pitchFamily="34" charset="0"/>
            </a:endParaRPr>
          </a:p>
          <a:p>
            <a:r>
              <a:rPr lang="fr-FR" sz="1100" noProof="0" dirty="0">
                <a:latin typeface="Arial Narrow" panose="020B0606020202030204" pitchFamily="34" charset="0"/>
              </a:rPr>
              <a:t>Hier _______________________________________ </a:t>
            </a:r>
            <a:r>
              <a:rPr lang="fr-FR" sz="1100" noProof="0" dirty="0" err="1">
                <a:latin typeface="Arial Narrow" panose="020B0606020202030204" pitchFamily="34" charset="0"/>
              </a:rPr>
              <a:t>demb</a:t>
            </a:r>
            <a:r>
              <a:rPr lang="fr-FR" sz="1100" noProof="0" dirty="0">
                <a:latin typeface="Arial Narrow" panose="020B0606020202030204" pitchFamily="34" charset="0"/>
              </a:rPr>
              <a:t> </a:t>
            </a:r>
          </a:p>
          <a:p>
            <a:r>
              <a:rPr lang="fr-FR" sz="1100" noProof="0" dirty="0">
                <a:latin typeface="Arial Narrow" panose="020B0606020202030204" pitchFamily="34" charset="0"/>
              </a:rPr>
              <a:t>Aujourd’hui ____________________________________</a:t>
            </a:r>
            <a:r>
              <a:rPr lang="fr-FR" sz="1100" noProof="0" dirty="0" err="1">
                <a:latin typeface="Arial Narrow" panose="020B0606020202030204" pitchFamily="34" charset="0"/>
              </a:rPr>
              <a:t>tey</a:t>
            </a:r>
            <a:endParaRPr lang="fr-FR" sz="1100" noProof="0" dirty="0">
              <a:latin typeface="Arial Narrow" panose="020B0606020202030204" pitchFamily="34" charset="0"/>
            </a:endParaRPr>
          </a:p>
          <a:p>
            <a:r>
              <a:rPr lang="fr-FR" sz="1100" noProof="0" dirty="0">
                <a:latin typeface="Arial Narrow" panose="020B0606020202030204" pitchFamily="34" charset="0"/>
              </a:rPr>
              <a:t>Bon ________________________________________</a:t>
            </a:r>
            <a:r>
              <a:rPr lang="fr-FR" sz="1100" noProof="0" dirty="0" err="1">
                <a:latin typeface="Arial Narrow" panose="020B0606020202030204" pitchFamily="34" charset="0"/>
              </a:rPr>
              <a:t>bakh</a:t>
            </a:r>
            <a:endParaRPr lang="fr-FR" sz="1100" noProof="0" dirty="0">
              <a:latin typeface="Arial Narrow" panose="020B0606020202030204" pitchFamily="34" charset="0"/>
            </a:endParaRPr>
          </a:p>
          <a:p>
            <a:r>
              <a:rPr lang="fr-FR" sz="1100" noProof="0" dirty="0">
                <a:latin typeface="Arial Narrow" panose="020B0606020202030204" pitchFamily="34" charset="0"/>
              </a:rPr>
              <a:t>Mauvais _____________________________________ bon</a:t>
            </a:r>
          </a:p>
        </p:txBody>
      </p:sp>
      <p:sp>
        <p:nvSpPr>
          <p:cNvPr id="39" name="Rectangle 38"/>
          <p:cNvSpPr/>
          <p:nvPr/>
        </p:nvSpPr>
        <p:spPr>
          <a:xfrm>
            <a:off x="3851992" y="4286196"/>
            <a:ext cx="113656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Le temps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1" name="Rectangle 40"/>
          <p:cNvSpPr/>
          <p:nvPr/>
        </p:nvSpPr>
        <p:spPr>
          <a:xfrm>
            <a:off x="510082" y="5865984"/>
            <a:ext cx="3345996" cy="1107996"/>
          </a:xfrm>
          <a:prstGeom prst="rect">
            <a:avLst/>
          </a:prstGeom>
        </p:spPr>
        <p:txBody>
          <a:bodyPr wrap="square">
            <a:spAutoFit/>
          </a:bodyPr>
          <a:lstStyle/>
          <a:p>
            <a:endParaRPr lang="fr-FR" sz="1100" noProof="0" dirty="0">
              <a:latin typeface="Arial Narrow" panose="020B0606020202030204" pitchFamily="34" charset="0"/>
            </a:endParaRPr>
          </a:p>
          <a:p>
            <a:r>
              <a:rPr lang="fr-FR" sz="1100" noProof="0" dirty="0">
                <a:latin typeface="Arial Narrow" panose="020B0606020202030204" pitchFamily="34" charset="0"/>
              </a:rPr>
              <a:t>Va en paix, bonne route ______________ </a:t>
            </a:r>
            <a:r>
              <a:rPr lang="fr-FR" sz="1100" noProof="0" dirty="0" err="1">
                <a:latin typeface="Arial Narrow" panose="020B0606020202030204" pitchFamily="34" charset="0"/>
              </a:rPr>
              <a:t>demal</a:t>
            </a:r>
            <a:r>
              <a:rPr lang="fr-FR" sz="1100" noProof="0" dirty="0">
                <a:latin typeface="Arial Narrow" panose="020B0606020202030204" pitchFamily="34" charset="0"/>
              </a:rPr>
              <a:t> </a:t>
            </a:r>
            <a:r>
              <a:rPr lang="fr-FR" sz="1100" noProof="0" dirty="0" err="1">
                <a:latin typeface="Arial Narrow" panose="020B0606020202030204" pitchFamily="34" charset="0"/>
              </a:rPr>
              <a:t>ak</a:t>
            </a:r>
            <a:r>
              <a:rPr lang="fr-FR" sz="1100" noProof="0" dirty="0">
                <a:latin typeface="Arial Narrow" panose="020B0606020202030204" pitchFamily="34" charset="0"/>
              </a:rPr>
              <a:t> </a:t>
            </a:r>
            <a:r>
              <a:rPr lang="fr-FR" sz="1100" noProof="0" dirty="0" err="1">
                <a:latin typeface="Arial Narrow" panose="020B0606020202030204" pitchFamily="34" charset="0"/>
              </a:rPr>
              <a:t>djamm</a:t>
            </a:r>
            <a:endParaRPr lang="fr-FR" sz="1100" noProof="0" dirty="0">
              <a:latin typeface="Arial Narrow" panose="020B0606020202030204" pitchFamily="34" charset="0"/>
            </a:endParaRPr>
          </a:p>
          <a:p>
            <a:r>
              <a:rPr lang="fr-FR" sz="1100" noProof="0" dirty="0">
                <a:latin typeface="Arial Narrow" panose="020B0606020202030204" pitchFamily="34" charset="0"/>
              </a:rPr>
              <a:t>Passe une bonne journée ___________ </a:t>
            </a:r>
            <a:r>
              <a:rPr lang="fr-FR" sz="1100" noProof="0" dirty="0" err="1">
                <a:latin typeface="Arial Narrow" panose="020B0606020202030204" pitchFamily="34" charset="0"/>
              </a:rPr>
              <a:t>yendoul</a:t>
            </a:r>
            <a:r>
              <a:rPr lang="fr-FR" sz="1100" noProof="0" dirty="0">
                <a:latin typeface="Arial Narrow" panose="020B0606020202030204" pitchFamily="34" charset="0"/>
              </a:rPr>
              <a:t> </a:t>
            </a:r>
            <a:r>
              <a:rPr lang="fr-FR" sz="1100" noProof="0" dirty="0" err="1">
                <a:latin typeface="Arial Narrow" panose="020B0606020202030204" pitchFamily="34" charset="0"/>
              </a:rPr>
              <a:t>ak</a:t>
            </a:r>
            <a:r>
              <a:rPr lang="fr-FR" sz="1100" noProof="0" dirty="0">
                <a:latin typeface="Arial Narrow" panose="020B0606020202030204" pitchFamily="34" charset="0"/>
              </a:rPr>
              <a:t> </a:t>
            </a:r>
            <a:r>
              <a:rPr lang="fr-FR" sz="1100" noProof="0" dirty="0" err="1">
                <a:latin typeface="Arial Narrow" panose="020B0606020202030204" pitchFamily="34" charset="0"/>
              </a:rPr>
              <a:t>djamm</a:t>
            </a:r>
            <a:endParaRPr lang="fr-FR" sz="1100" noProof="0" dirty="0">
              <a:latin typeface="Arial Narrow" panose="020B0606020202030204" pitchFamily="34" charset="0"/>
            </a:endParaRPr>
          </a:p>
          <a:p>
            <a:r>
              <a:rPr lang="fr-FR" sz="1100" noProof="0" dirty="0">
                <a:latin typeface="Arial Narrow" panose="020B0606020202030204" pitchFamily="34" charset="0"/>
              </a:rPr>
              <a:t>Passe une bonne nuit ______________</a:t>
            </a:r>
            <a:r>
              <a:rPr lang="fr-FR" sz="1100" noProof="0" dirty="0" err="1">
                <a:latin typeface="Arial Narrow" panose="020B0606020202030204" pitchFamily="34" charset="0"/>
              </a:rPr>
              <a:t>fanaanal</a:t>
            </a:r>
            <a:r>
              <a:rPr lang="fr-FR" sz="1100" noProof="0" dirty="0">
                <a:latin typeface="Arial Narrow" panose="020B0606020202030204" pitchFamily="34" charset="0"/>
              </a:rPr>
              <a:t> </a:t>
            </a:r>
            <a:r>
              <a:rPr lang="fr-FR" sz="1100" noProof="0" dirty="0" err="1">
                <a:latin typeface="Arial Narrow" panose="020B0606020202030204" pitchFamily="34" charset="0"/>
              </a:rPr>
              <a:t>ak</a:t>
            </a:r>
            <a:r>
              <a:rPr lang="fr-FR" sz="1100" noProof="0" dirty="0">
                <a:latin typeface="Arial Narrow" panose="020B0606020202030204" pitchFamily="34" charset="0"/>
              </a:rPr>
              <a:t> </a:t>
            </a:r>
            <a:r>
              <a:rPr lang="fr-FR" sz="1100" noProof="0" dirty="0" err="1">
                <a:latin typeface="Arial Narrow" panose="020B0606020202030204" pitchFamily="34" charset="0"/>
              </a:rPr>
              <a:t>djamm</a:t>
            </a:r>
            <a:endParaRPr lang="fr-FR" sz="1100" noProof="0" dirty="0">
              <a:latin typeface="Arial Narrow" panose="020B0606020202030204" pitchFamily="34" charset="0"/>
            </a:endParaRPr>
          </a:p>
          <a:p>
            <a:r>
              <a:rPr lang="fr-FR" sz="1100" noProof="0" dirty="0">
                <a:latin typeface="Arial Narrow" panose="020B0606020202030204" pitchFamily="34" charset="0"/>
              </a:rPr>
              <a:t>Au revoir _________________ </a:t>
            </a:r>
            <a:r>
              <a:rPr lang="fr-FR" sz="1100" noProof="0" dirty="0" err="1">
                <a:latin typeface="Arial Narrow" panose="020B0606020202030204" pitchFamily="34" charset="0"/>
              </a:rPr>
              <a:t>ba</a:t>
            </a:r>
            <a:r>
              <a:rPr lang="fr-FR" sz="1100" noProof="0" dirty="0">
                <a:latin typeface="Arial Narrow" panose="020B0606020202030204" pitchFamily="34" charset="0"/>
              </a:rPr>
              <a:t> </a:t>
            </a:r>
            <a:r>
              <a:rPr lang="fr-FR" sz="1100" noProof="0" dirty="0" err="1">
                <a:latin typeface="Arial Narrow" panose="020B0606020202030204" pitchFamily="34" charset="0"/>
              </a:rPr>
              <a:t>suba</a:t>
            </a:r>
            <a:r>
              <a:rPr lang="fr-FR" sz="1100" noProof="0" dirty="0">
                <a:latin typeface="Arial Narrow" panose="020B0606020202030204" pitchFamily="34" charset="0"/>
              </a:rPr>
              <a:t> </a:t>
            </a:r>
            <a:r>
              <a:rPr lang="fr-FR" sz="1100" noProof="0" dirty="0" err="1">
                <a:latin typeface="Arial Narrow" panose="020B0606020202030204" pitchFamily="34" charset="0"/>
              </a:rPr>
              <a:t>ak</a:t>
            </a:r>
            <a:r>
              <a:rPr lang="fr-FR" sz="1100" noProof="0" dirty="0">
                <a:latin typeface="Arial Narrow" panose="020B0606020202030204" pitchFamily="34" charset="0"/>
              </a:rPr>
              <a:t> jam / </a:t>
            </a:r>
            <a:r>
              <a:rPr lang="fr-FR" sz="1100" noProof="0" dirty="0" err="1">
                <a:latin typeface="Arial Narrow" panose="020B0606020202030204" pitchFamily="34" charset="0"/>
              </a:rPr>
              <a:t>ba</a:t>
            </a:r>
            <a:r>
              <a:rPr lang="fr-FR" sz="1100" noProof="0" dirty="0">
                <a:latin typeface="Arial Narrow" panose="020B0606020202030204" pitchFamily="34" charset="0"/>
              </a:rPr>
              <a:t> </a:t>
            </a:r>
            <a:r>
              <a:rPr lang="fr-FR" sz="1100" noProof="0" dirty="0" err="1">
                <a:latin typeface="Arial Narrow" panose="020B0606020202030204" pitchFamily="34" charset="0"/>
              </a:rPr>
              <a:t>beneen</a:t>
            </a:r>
            <a:r>
              <a:rPr lang="fr-FR" sz="1100" noProof="0" dirty="0">
                <a:latin typeface="Arial Narrow" panose="020B0606020202030204" pitchFamily="34" charset="0"/>
              </a:rPr>
              <a:t> </a:t>
            </a:r>
          </a:p>
          <a:p>
            <a:r>
              <a:rPr lang="fr-FR" sz="1100" noProof="0" dirty="0">
                <a:latin typeface="Arial Narrow" panose="020B0606020202030204" pitchFamily="34" charset="0"/>
              </a:rPr>
              <a:t>A la prochaine, si Dieu le veut _ </a:t>
            </a:r>
            <a:r>
              <a:rPr lang="fr-FR" sz="1100" noProof="0" dirty="0" err="1">
                <a:latin typeface="Arial Narrow" panose="020B0606020202030204" pitchFamily="34" charset="0"/>
              </a:rPr>
              <a:t>ba</a:t>
            </a:r>
            <a:r>
              <a:rPr lang="fr-FR" sz="1100" noProof="0" dirty="0">
                <a:latin typeface="Arial Narrow" panose="020B0606020202030204" pitchFamily="34" charset="0"/>
              </a:rPr>
              <a:t> </a:t>
            </a:r>
            <a:r>
              <a:rPr lang="fr-FR" sz="1100" noProof="0" dirty="0" err="1">
                <a:latin typeface="Arial Narrow" panose="020B0606020202030204" pitchFamily="34" charset="0"/>
              </a:rPr>
              <a:t>beneen</a:t>
            </a:r>
            <a:r>
              <a:rPr lang="fr-FR" sz="1100" noProof="0" dirty="0">
                <a:latin typeface="Arial Narrow" panose="020B0606020202030204" pitchFamily="34" charset="0"/>
              </a:rPr>
              <a:t> </a:t>
            </a:r>
            <a:r>
              <a:rPr lang="fr-FR" sz="1100" noProof="0" dirty="0" err="1">
                <a:latin typeface="Arial Narrow" panose="020B0606020202030204" pitchFamily="34" charset="0"/>
              </a:rPr>
              <a:t>yoon</a:t>
            </a:r>
            <a:r>
              <a:rPr lang="fr-FR" sz="1100" noProof="0" dirty="0">
                <a:latin typeface="Arial Narrow" panose="020B0606020202030204" pitchFamily="34" charset="0"/>
              </a:rPr>
              <a:t>, </a:t>
            </a:r>
            <a:r>
              <a:rPr lang="fr-FR" sz="1100" noProof="0" dirty="0" err="1">
                <a:latin typeface="Arial Narrow" panose="020B0606020202030204" pitchFamily="34" charset="0"/>
              </a:rPr>
              <a:t>inch</a:t>
            </a:r>
            <a:r>
              <a:rPr lang="fr-FR" sz="1100" noProof="0" dirty="0">
                <a:latin typeface="Arial Narrow" panose="020B0606020202030204" pitchFamily="34" charset="0"/>
              </a:rPr>
              <a:t> Allah</a:t>
            </a:r>
          </a:p>
        </p:txBody>
      </p:sp>
      <p:sp>
        <p:nvSpPr>
          <p:cNvPr id="44" name="Rectangle 43"/>
          <p:cNvSpPr/>
          <p:nvPr/>
        </p:nvSpPr>
        <p:spPr>
          <a:xfrm>
            <a:off x="500141" y="5784996"/>
            <a:ext cx="124822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5" name="Rectangle 44"/>
          <p:cNvSpPr/>
          <p:nvPr/>
        </p:nvSpPr>
        <p:spPr>
          <a:xfrm>
            <a:off x="474112" y="5731111"/>
            <a:ext cx="152342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Prendre congés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7" name="Rectangle 46"/>
          <p:cNvSpPr/>
          <p:nvPr/>
        </p:nvSpPr>
        <p:spPr>
          <a:xfrm>
            <a:off x="491550" y="7089425"/>
            <a:ext cx="124822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Rectangle 47"/>
          <p:cNvSpPr/>
          <p:nvPr/>
        </p:nvSpPr>
        <p:spPr>
          <a:xfrm>
            <a:off x="478346" y="7048303"/>
            <a:ext cx="152342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Boire - manger</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0" name="Rectangle 49"/>
          <p:cNvSpPr/>
          <p:nvPr/>
        </p:nvSpPr>
        <p:spPr>
          <a:xfrm>
            <a:off x="3875516" y="5628270"/>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Rectangle 50"/>
          <p:cNvSpPr/>
          <p:nvPr/>
        </p:nvSpPr>
        <p:spPr>
          <a:xfrm>
            <a:off x="3960053" y="5898934"/>
            <a:ext cx="3778250" cy="600164"/>
          </a:xfrm>
          <a:prstGeom prst="rect">
            <a:avLst/>
          </a:prstGeom>
        </p:spPr>
        <p:txBody>
          <a:bodyPr>
            <a:spAutoFit/>
          </a:bodyPr>
          <a:lstStyle/>
          <a:p>
            <a:r>
              <a:rPr lang="fr-FR" sz="1100" noProof="0" dirty="0">
                <a:latin typeface="Arial Narrow" panose="020B0606020202030204" pitchFamily="34" charset="0"/>
              </a:rPr>
              <a:t>Maman ______________________________ </a:t>
            </a:r>
            <a:r>
              <a:rPr lang="fr-FR" sz="1100" noProof="0" dirty="0" err="1">
                <a:latin typeface="Arial Narrow" panose="020B0606020202030204" pitchFamily="34" charset="0"/>
              </a:rPr>
              <a:t>yay</a:t>
            </a:r>
            <a:r>
              <a:rPr lang="fr-FR" sz="1100" noProof="0" dirty="0">
                <a:latin typeface="Arial Narrow" panose="020B0606020202030204" pitchFamily="34" charset="0"/>
              </a:rPr>
              <a:t> / </a:t>
            </a:r>
            <a:r>
              <a:rPr lang="fr-FR" sz="1100" noProof="0" dirty="0" err="1">
                <a:latin typeface="Arial Narrow" panose="020B0606020202030204" pitchFamily="34" charset="0"/>
              </a:rPr>
              <a:t>ndey</a:t>
            </a:r>
            <a:r>
              <a:rPr lang="fr-FR" sz="1100" noProof="0" dirty="0">
                <a:latin typeface="Arial Narrow" panose="020B0606020202030204" pitchFamily="34" charset="0"/>
              </a:rPr>
              <a:t> </a:t>
            </a:r>
            <a:r>
              <a:rPr lang="fr-FR" sz="1100" noProof="0" dirty="0" err="1">
                <a:latin typeface="Arial Narrow" panose="020B0606020202030204" pitchFamily="34" charset="0"/>
              </a:rPr>
              <a:t>dji</a:t>
            </a:r>
            <a:endParaRPr lang="fr-FR" sz="1100" noProof="0" dirty="0">
              <a:latin typeface="Arial Narrow" panose="020B0606020202030204" pitchFamily="34" charset="0"/>
            </a:endParaRPr>
          </a:p>
          <a:p>
            <a:r>
              <a:rPr lang="fr-FR" sz="1100" noProof="0" dirty="0">
                <a:latin typeface="Arial Narrow" panose="020B0606020202030204" pitchFamily="34" charset="0"/>
              </a:rPr>
              <a:t>Papa _________________________________bay / bay </a:t>
            </a:r>
            <a:r>
              <a:rPr lang="fr-FR" sz="1100" noProof="0" dirty="0" err="1">
                <a:latin typeface="Arial Narrow" panose="020B0606020202030204" pitchFamily="34" charset="0"/>
              </a:rPr>
              <a:t>dji</a:t>
            </a:r>
            <a:endParaRPr lang="fr-FR" sz="1100" noProof="0" dirty="0">
              <a:latin typeface="Arial Narrow" panose="020B0606020202030204" pitchFamily="34" charset="0"/>
            </a:endParaRPr>
          </a:p>
          <a:p>
            <a:endParaRPr lang="fr-FR" sz="1100" noProof="0" dirty="0">
              <a:latin typeface="Arial Narrow" panose="020B0606020202030204" pitchFamily="34" charset="0"/>
            </a:endParaRPr>
          </a:p>
        </p:txBody>
      </p:sp>
      <p:sp>
        <p:nvSpPr>
          <p:cNvPr id="52" name="Rectangle 51"/>
          <p:cNvSpPr/>
          <p:nvPr/>
        </p:nvSpPr>
        <p:spPr>
          <a:xfrm>
            <a:off x="3866424" y="5585138"/>
            <a:ext cx="113656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La famille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3" name="Rectangle 52"/>
          <p:cNvSpPr/>
          <p:nvPr/>
        </p:nvSpPr>
        <p:spPr>
          <a:xfrm>
            <a:off x="3869166" y="6491870"/>
            <a:ext cx="82665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Rectangle 53"/>
          <p:cNvSpPr/>
          <p:nvPr/>
        </p:nvSpPr>
        <p:spPr>
          <a:xfrm>
            <a:off x="3953703" y="6762534"/>
            <a:ext cx="3778250" cy="2800767"/>
          </a:xfrm>
          <a:prstGeom prst="rect">
            <a:avLst/>
          </a:prstGeom>
        </p:spPr>
        <p:txBody>
          <a:bodyPr>
            <a:spAutoFit/>
          </a:bodyPr>
          <a:lstStyle/>
          <a:p>
            <a:r>
              <a:rPr lang="fr-FR" sz="1100" noProof="0" dirty="0">
                <a:latin typeface="Arial Narrow" panose="020B0606020202030204" pitchFamily="34" charset="0"/>
              </a:rPr>
              <a:t>Médecin __________________________________</a:t>
            </a:r>
            <a:r>
              <a:rPr lang="fr-FR" sz="1100" noProof="0" dirty="0" err="1">
                <a:latin typeface="Arial Narrow" panose="020B0606020202030204" pitchFamily="34" charset="0"/>
              </a:rPr>
              <a:t>doktoor</a:t>
            </a:r>
            <a:endParaRPr lang="fr-FR" sz="1100" noProof="0" dirty="0">
              <a:latin typeface="Arial Narrow" panose="020B0606020202030204" pitchFamily="34" charset="0"/>
            </a:endParaRPr>
          </a:p>
          <a:p>
            <a:r>
              <a:rPr lang="fr-FR" sz="1100" noProof="0" dirty="0">
                <a:latin typeface="Arial Narrow" panose="020B0606020202030204" pitchFamily="34" charset="0"/>
              </a:rPr>
              <a:t>Car (bus) ____________________________________</a:t>
            </a:r>
            <a:r>
              <a:rPr lang="fr-FR" sz="1100" noProof="0" dirty="0" err="1">
                <a:latin typeface="Arial Narrow" panose="020B0606020202030204" pitchFamily="34" charset="0"/>
              </a:rPr>
              <a:t>kaar</a:t>
            </a:r>
            <a:endParaRPr lang="fr-FR" sz="1100" noProof="0" dirty="0">
              <a:latin typeface="Arial Narrow" panose="020B0606020202030204" pitchFamily="34" charset="0"/>
            </a:endParaRPr>
          </a:p>
          <a:p>
            <a:r>
              <a:rPr lang="fr-FR" sz="1100" noProof="0" dirty="0">
                <a:latin typeface="Arial Narrow" panose="020B0606020202030204" pitchFamily="34" charset="0"/>
              </a:rPr>
              <a:t>Taxi ________________________________________</a:t>
            </a:r>
            <a:r>
              <a:rPr lang="fr-FR" sz="1100" noProof="0" dirty="0" err="1">
                <a:latin typeface="Arial Narrow" panose="020B0606020202030204" pitchFamily="34" charset="0"/>
              </a:rPr>
              <a:t>taksi</a:t>
            </a:r>
            <a:endParaRPr lang="fr-FR" sz="1100" noProof="0" dirty="0">
              <a:latin typeface="Arial Narrow" panose="020B0606020202030204" pitchFamily="34" charset="0"/>
            </a:endParaRPr>
          </a:p>
          <a:p>
            <a:r>
              <a:rPr lang="fr-FR" sz="1100" noProof="0" dirty="0">
                <a:latin typeface="Arial Narrow" panose="020B0606020202030204" pitchFamily="34" charset="0"/>
              </a:rPr>
              <a:t>Poste/banque ____________________________ post/</a:t>
            </a:r>
            <a:r>
              <a:rPr lang="fr-FR" sz="1100" noProof="0" dirty="0" err="1">
                <a:latin typeface="Arial Narrow" panose="020B0606020202030204" pitchFamily="34" charset="0"/>
              </a:rPr>
              <a:t>bank</a:t>
            </a:r>
            <a:endParaRPr lang="fr-FR" sz="1100" noProof="0" dirty="0">
              <a:latin typeface="Arial Narrow" panose="020B0606020202030204" pitchFamily="34" charset="0"/>
            </a:endParaRPr>
          </a:p>
          <a:p>
            <a:r>
              <a:rPr lang="fr-FR" sz="1100" noProof="0" dirty="0">
                <a:latin typeface="Arial Narrow" panose="020B0606020202030204" pitchFamily="34" charset="0"/>
              </a:rPr>
              <a:t>Hôtel ________________________________________</a:t>
            </a:r>
            <a:r>
              <a:rPr lang="fr-FR" sz="1100" noProof="0" dirty="0" err="1">
                <a:latin typeface="Arial Narrow" panose="020B0606020202030204" pitchFamily="34" charset="0"/>
              </a:rPr>
              <a:t>otel</a:t>
            </a:r>
            <a:endParaRPr lang="fr-FR" sz="1100" noProof="0" dirty="0">
              <a:latin typeface="Arial Narrow" panose="020B0606020202030204" pitchFamily="34" charset="0"/>
            </a:endParaRPr>
          </a:p>
          <a:p>
            <a:r>
              <a:rPr lang="fr-FR" sz="1100" noProof="0" dirty="0">
                <a:latin typeface="Arial Narrow" panose="020B0606020202030204" pitchFamily="34" charset="0"/>
              </a:rPr>
              <a:t>Pharmacie _______________________________ </a:t>
            </a:r>
            <a:r>
              <a:rPr lang="fr-FR" sz="1100" noProof="0" dirty="0" err="1">
                <a:latin typeface="Arial Narrow" panose="020B0606020202030204" pitchFamily="34" charset="0"/>
              </a:rPr>
              <a:t>farmassi</a:t>
            </a:r>
            <a:endParaRPr lang="fr-FR" sz="1100" noProof="0" dirty="0">
              <a:latin typeface="Arial Narrow" panose="020B0606020202030204" pitchFamily="34" charset="0"/>
            </a:endParaRPr>
          </a:p>
          <a:p>
            <a:r>
              <a:rPr lang="fr-FR" sz="1100" noProof="0" dirty="0">
                <a:latin typeface="Arial Narrow" panose="020B0606020202030204" pitchFamily="34" charset="0"/>
              </a:rPr>
              <a:t>Consulat ________________________________ </a:t>
            </a:r>
            <a:r>
              <a:rPr lang="fr-FR" sz="1100" noProof="0" dirty="0" err="1">
                <a:latin typeface="Arial Narrow" panose="020B0606020202030204" pitchFamily="34" charset="0"/>
              </a:rPr>
              <a:t>kongnsila</a:t>
            </a:r>
            <a:endParaRPr lang="fr-FR" sz="1100" noProof="0" dirty="0">
              <a:latin typeface="Arial Narrow" panose="020B0606020202030204" pitchFamily="34" charset="0"/>
            </a:endParaRPr>
          </a:p>
          <a:p>
            <a:r>
              <a:rPr lang="fr-FR" sz="1100" noProof="0" dirty="0">
                <a:latin typeface="Arial Narrow" panose="020B0606020202030204" pitchFamily="34" charset="0"/>
              </a:rPr>
              <a:t>Police ______________________________________ polis </a:t>
            </a:r>
          </a:p>
          <a:p>
            <a:r>
              <a:rPr lang="fr-FR" sz="1100" noProof="0" dirty="0">
                <a:latin typeface="Arial Narrow" panose="020B0606020202030204" pitchFamily="34" charset="0"/>
              </a:rPr>
              <a:t>Hôpital ___________________________________</a:t>
            </a:r>
            <a:r>
              <a:rPr lang="fr-FR" sz="1100" noProof="0" dirty="0" err="1">
                <a:latin typeface="Arial Narrow" panose="020B0606020202030204" pitchFamily="34" charset="0"/>
              </a:rPr>
              <a:t>loppitan</a:t>
            </a:r>
            <a:r>
              <a:rPr lang="fr-FR" sz="1100" noProof="0" dirty="0">
                <a:latin typeface="Arial Narrow" panose="020B0606020202030204" pitchFamily="34" charset="0"/>
              </a:rPr>
              <a:t> </a:t>
            </a:r>
          </a:p>
          <a:p>
            <a:r>
              <a:rPr lang="fr-FR" sz="1100" noProof="0" dirty="0">
                <a:latin typeface="Arial Narrow" panose="020B0606020202030204" pitchFamily="34" charset="0"/>
              </a:rPr>
              <a:t>Ecole _____________________________________</a:t>
            </a:r>
            <a:r>
              <a:rPr lang="fr-FR" sz="1100" noProof="0" dirty="0" err="1">
                <a:latin typeface="Arial Narrow" panose="020B0606020202030204" pitchFamily="34" charset="0"/>
              </a:rPr>
              <a:t>daradji</a:t>
            </a:r>
            <a:endParaRPr lang="fr-FR" sz="1100" noProof="0" dirty="0">
              <a:latin typeface="Arial Narrow" panose="020B0606020202030204" pitchFamily="34" charset="0"/>
            </a:endParaRPr>
          </a:p>
          <a:p>
            <a:r>
              <a:rPr lang="fr-FR" sz="1100" noProof="0" dirty="0">
                <a:latin typeface="Arial Narrow" panose="020B0606020202030204" pitchFamily="34" charset="0"/>
              </a:rPr>
              <a:t>Marché ____________________________________</a:t>
            </a:r>
            <a:r>
              <a:rPr lang="fr-FR" sz="1100" noProof="0" dirty="0" err="1">
                <a:latin typeface="Arial Narrow" panose="020B0606020202030204" pitchFamily="34" charset="0"/>
              </a:rPr>
              <a:t>marsé</a:t>
            </a:r>
            <a:endParaRPr lang="fr-FR" sz="1100" noProof="0" dirty="0">
              <a:latin typeface="Arial Narrow" panose="020B0606020202030204" pitchFamily="34" charset="0"/>
            </a:endParaRPr>
          </a:p>
          <a:p>
            <a:r>
              <a:rPr lang="fr-FR" sz="1100" noProof="0" dirty="0">
                <a:latin typeface="Arial Narrow" panose="020B0606020202030204" pitchFamily="34" charset="0"/>
              </a:rPr>
              <a:t>Téléphone _________________________________</a:t>
            </a:r>
            <a:r>
              <a:rPr lang="fr-FR" sz="1100" noProof="0" dirty="0" err="1">
                <a:latin typeface="Arial Narrow" panose="020B0606020202030204" pitchFamily="34" charset="0"/>
              </a:rPr>
              <a:t>téléfon</a:t>
            </a:r>
            <a:endParaRPr lang="fr-FR" sz="1100" noProof="0" dirty="0">
              <a:latin typeface="Arial Narrow" panose="020B0606020202030204" pitchFamily="34" charset="0"/>
            </a:endParaRPr>
          </a:p>
          <a:p>
            <a:r>
              <a:rPr lang="fr-FR" sz="1100" noProof="0" dirty="0">
                <a:latin typeface="Arial Narrow" panose="020B0606020202030204" pitchFamily="34" charset="0"/>
              </a:rPr>
              <a:t>Les toilettes ______________________________</a:t>
            </a:r>
            <a:r>
              <a:rPr lang="fr-FR" sz="1100" noProof="0" dirty="0" err="1">
                <a:latin typeface="Arial Narrow" panose="020B0606020202030204" pitchFamily="34" charset="0"/>
              </a:rPr>
              <a:t>wanak</a:t>
            </a:r>
            <a:r>
              <a:rPr lang="fr-FR" sz="1100" noProof="0" dirty="0">
                <a:latin typeface="Arial Narrow" panose="020B0606020202030204" pitchFamily="34" charset="0"/>
              </a:rPr>
              <a:t> </a:t>
            </a:r>
            <a:r>
              <a:rPr lang="fr-FR" sz="1100" noProof="0" dirty="0" err="1">
                <a:latin typeface="Arial Narrow" panose="020B0606020202030204" pitchFamily="34" charset="0"/>
              </a:rPr>
              <a:t>wi</a:t>
            </a:r>
            <a:endParaRPr lang="fr-FR" sz="1100" noProof="0" dirty="0">
              <a:latin typeface="Arial Narrow" panose="020B0606020202030204" pitchFamily="34" charset="0"/>
            </a:endParaRPr>
          </a:p>
          <a:p>
            <a:r>
              <a:rPr lang="fr-FR" sz="1100" noProof="0" dirty="0">
                <a:latin typeface="Arial Narrow" panose="020B0606020202030204" pitchFamily="34" charset="0"/>
              </a:rPr>
              <a:t>Station essence ___________________________</a:t>
            </a:r>
            <a:r>
              <a:rPr lang="fr-FR" sz="1100" noProof="0" dirty="0" err="1">
                <a:latin typeface="Arial Narrow" panose="020B0606020202030204" pitchFamily="34" charset="0"/>
              </a:rPr>
              <a:t>estasyon</a:t>
            </a:r>
            <a:endParaRPr lang="fr-FR" sz="1100" noProof="0" dirty="0">
              <a:latin typeface="Arial Narrow" panose="020B0606020202030204" pitchFamily="34" charset="0"/>
            </a:endParaRPr>
          </a:p>
          <a:p>
            <a:r>
              <a:rPr lang="fr-FR" sz="1100" noProof="0" dirty="0">
                <a:latin typeface="Arial Narrow" panose="020B0606020202030204" pitchFamily="34" charset="0"/>
              </a:rPr>
              <a:t>Moustiquaire ______________________________</a:t>
            </a:r>
            <a:r>
              <a:rPr lang="fr-FR" sz="1100" noProof="0" dirty="0" err="1">
                <a:latin typeface="Arial Narrow" panose="020B0606020202030204" pitchFamily="34" charset="0"/>
              </a:rPr>
              <a:t>sanke</a:t>
            </a:r>
            <a:r>
              <a:rPr lang="fr-FR" sz="1100" noProof="0" dirty="0">
                <a:latin typeface="Arial Narrow" panose="020B0606020202030204" pitchFamily="34" charset="0"/>
              </a:rPr>
              <a:t> bi</a:t>
            </a:r>
          </a:p>
          <a:p>
            <a:r>
              <a:rPr lang="fr-FR" sz="1100" noProof="0" dirty="0">
                <a:latin typeface="Arial Narrow" panose="020B0606020202030204" pitchFamily="34" charset="0"/>
              </a:rPr>
              <a:t>Où se trouve... ? ___________________</a:t>
            </a:r>
            <a:r>
              <a:rPr lang="fr-FR" sz="1100" noProof="0" dirty="0" err="1">
                <a:latin typeface="Arial Narrow" panose="020B0606020202030204" pitchFamily="34" charset="0"/>
              </a:rPr>
              <a:t>fahn</a:t>
            </a:r>
            <a:r>
              <a:rPr lang="fr-FR" sz="1100" noProof="0" dirty="0">
                <a:latin typeface="Arial Narrow" panose="020B0606020202030204" pitchFamily="34" charset="0"/>
              </a:rPr>
              <a:t> la... bi </a:t>
            </a:r>
            <a:r>
              <a:rPr lang="fr-FR" sz="1100" noProof="0" dirty="0" err="1">
                <a:latin typeface="Arial Narrow" panose="020B0606020202030204" pitchFamily="34" charset="0"/>
              </a:rPr>
              <a:t>nekk</a:t>
            </a:r>
            <a:r>
              <a:rPr lang="fr-FR" sz="1100" noProof="0" dirty="0">
                <a:latin typeface="Arial Narrow" panose="020B0606020202030204" pitchFamily="34" charset="0"/>
              </a:rPr>
              <a:t> ?</a:t>
            </a:r>
          </a:p>
        </p:txBody>
      </p:sp>
      <p:sp>
        <p:nvSpPr>
          <p:cNvPr id="55" name="Rectangle 54"/>
          <p:cNvSpPr/>
          <p:nvPr/>
        </p:nvSpPr>
        <p:spPr>
          <a:xfrm>
            <a:off x="3860074" y="6448738"/>
            <a:ext cx="113656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Les lieux</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634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5212B-3AFD-D748-D01B-D79AF29E6CA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80D5AFEA-1E2B-5735-7E59-1BD2C6642853}"/>
              </a:ext>
            </a:extLst>
          </p:cNvPr>
          <p:cNvSpPr/>
          <p:nvPr/>
        </p:nvSpPr>
        <p:spPr>
          <a:xfrm>
            <a:off x="3861085" y="4329328"/>
            <a:ext cx="61947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Rectangle 23">
            <a:extLst>
              <a:ext uri="{FF2B5EF4-FFF2-40B4-BE49-F238E27FC236}">
                <a16:creationId xmlns:a16="http://schemas.microsoft.com/office/drawing/2014/main" id="{3072BFE8-F7B1-695F-81AC-11C2A2D25C02}"/>
              </a:ext>
            </a:extLst>
          </p:cNvPr>
          <p:cNvSpPr/>
          <p:nvPr/>
        </p:nvSpPr>
        <p:spPr>
          <a:xfrm>
            <a:off x="4872916" y="694275"/>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 name="Rectangle 20">
            <a:extLst>
              <a:ext uri="{FF2B5EF4-FFF2-40B4-BE49-F238E27FC236}">
                <a16:creationId xmlns:a16="http://schemas.microsoft.com/office/drawing/2014/main" id="{17A76C76-E746-AD49-4D06-CA0EC6BBCEFE}"/>
              </a:ext>
            </a:extLst>
          </p:cNvPr>
          <p:cNvSpPr/>
          <p:nvPr/>
        </p:nvSpPr>
        <p:spPr>
          <a:xfrm>
            <a:off x="828464" y="7827605"/>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3BA05544-182D-00B9-453F-8EA017D8956C}"/>
              </a:ext>
            </a:extLst>
          </p:cNvPr>
          <p:cNvSpPr/>
          <p:nvPr/>
        </p:nvSpPr>
        <p:spPr>
          <a:xfrm>
            <a:off x="482973" y="7827605"/>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84D895B7-10FE-6BBD-0408-68A1092170E6}"/>
              </a:ext>
            </a:extLst>
          </p:cNvPr>
          <p:cNvSpPr/>
          <p:nvPr/>
        </p:nvSpPr>
        <p:spPr>
          <a:xfrm>
            <a:off x="823067" y="2642375"/>
            <a:ext cx="82666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82B2A309-02D9-D735-4B67-1BC58CA32391}"/>
              </a:ext>
            </a:extLst>
          </p:cNvPr>
          <p:cNvSpPr/>
          <p:nvPr/>
        </p:nvSpPr>
        <p:spPr>
          <a:xfrm>
            <a:off x="522781" y="2642375"/>
            <a:ext cx="9167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Rectangle 3">
            <a:extLst>
              <a:ext uri="{FF2B5EF4-FFF2-40B4-BE49-F238E27FC236}">
                <a16:creationId xmlns:a16="http://schemas.microsoft.com/office/drawing/2014/main" id="{B2F8CF5E-8E50-70B2-AECA-288CD5338C41}"/>
              </a:ext>
            </a:extLst>
          </p:cNvPr>
          <p:cNvSpPr/>
          <p:nvPr/>
        </p:nvSpPr>
        <p:spPr>
          <a:xfrm>
            <a:off x="885059" y="4328935"/>
            <a:ext cx="9167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7" name="Rectangle 26">
            <a:extLst>
              <a:ext uri="{FF2B5EF4-FFF2-40B4-BE49-F238E27FC236}">
                <a16:creationId xmlns:a16="http://schemas.microsoft.com/office/drawing/2014/main" id="{08AB7933-6398-6DF8-2D14-B975288DA561}"/>
              </a:ext>
            </a:extLst>
          </p:cNvPr>
          <p:cNvSpPr/>
          <p:nvPr/>
        </p:nvSpPr>
        <p:spPr>
          <a:xfrm>
            <a:off x="3861084" y="2279671"/>
            <a:ext cx="896653"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a:extLst>
              <a:ext uri="{FF2B5EF4-FFF2-40B4-BE49-F238E27FC236}">
                <a16:creationId xmlns:a16="http://schemas.microsoft.com/office/drawing/2014/main" id="{D5629C0B-8A22-43A0-986A-95E8E8ABBAEC}"/>
              </a:ext>
            </a:extLst>
          </p:cNvPr>
          <p:cNvSpPr/>
          <p:nvPr/>
        </p:nvSpPr>
        <p:spPr>
          <a:xfrm>
            <a:off x="474112" y="31478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a:extLst>
              <a:ext uri="{FF2B5EF4-FFF2-40B4-BE49-F238E27FC236}">
                <a16:creationId xmlns:a16="http://schemas.microsoft.com/office/drawing/2014/main" id="{964E51FE-5E35-2792-1DC7-024B6A9A5705}"/>
              </a:ext>
            </a:extLst>
          </p:cNvPr>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2"/>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4"/>
              </a:rPr>
              <a:t>dalbieshenri2@gmail.com</a:t>
            </a:r>
            <a:r>
              <a:rPr lang="fr-FR" sz="900" noProof="0" dirty="0"/>
              <a:t> </a:t>
            </a:r>
          </a:p>
        </p:txBody>
      </p:sp>
      <p:sp>
        <p:nvSpPr>
          <p:cNvPr id="3" name="Slide Number Placeholder 2">
            <a:extLst>
              <a:ext uri="{FF2B5EF4-FFF2-40B4-BE49-F238E27FC236}">
                <a16:creationId xmlns:a16="http://schemas.microsoft.com/office/drawing/2014/main" id="{9A42C328-2BF7-4E5A-C539-14BB404C4AE4}"/>
              </a:ext>
            </a:extLst>
          </p:cNvPr>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26</a:t>
            </a:fld>
            <a:endParaRPr lang="fr-FR" sz="1600" noProof="0" dirty="0"/>
          </a:p>
        </p:txBody>
      </p:sp>
      <p:sp>
        <p:nvSpPr>
          <p:cNvPr id="10" name="Rectangle 9">
            <a:extLst>
              <a:ext uri="{FF2B5EF4-FFF2-40B4-BE49-F238E27FC236}">
                <a16:creationId xmlns:a16="http://schemas.microsoft.com/office/drawing/2014/main" id="{D0282A00-E5C4-94FD-D250-5578EBEC9137}"/>
              </a:ext>
            </a:extLst>
          </p:cNvPr>
          <p:cNvSpPr/>
          <p:nvPr/>
        </p:nvSpPr>
        <p:spPr>
          <a:xfrm>
            <a:off x="686094" y="27631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Lexique wolof</a:t>
            </a:r>
            <a:endParaRPr lang="fr-FR" sz="1500" noProof="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6B9F3E3-56E7-A395-5509-E6E5731E7083}"/>
              </a:ext>
            </a:extLst>
          </p:cNvPr>
          <p:cNvSpPr/>
          <p:nvPr/>
        </p:nvSpPr>
        <p:spPr>
          <a:xfrm>
            <a:off x="514078" y="974159"/>
            <a:ext cx="3345996" cy="1615827"/>
          </a:xfrm>
          <a:prstGeom prst="rect">
            <a:avLst/>
          </a:prstGeom>
        </p:spPr>
        <p:txBody>
          <a:bodyPr wrap="square">
            <a:spAutoFit/>
          </a:bodyPr>
          <a:lstStyle/>
          <a:p>
            <a:r>
              <a:rPr lang="fr-FR" sz="1100" dirty="0">
                <a:latin typeface="Arial Narrow" panose="020B0606020202030204" pitchFamily="34" charset="0"/>
              </a:rPr>
              <a:t>Un </a:t>
            </a:r>
            <a:r>
              <a:rPr lang="fr-FR" sz="1100" noProof="0" dirty="0">
                <a:latin typeface="Arial Narrow" panose="020B0606020202030204" pitchFamily="34" charset="0"/>
              </a:rPr>
              <a:t>_______________________________</a:t>
            </a:r>
            <a:r>
              <a:rPr lang="fr-FR" sz="1100" dirty="0">
                <a:latin typeface="Arial Narrow" panose="020B0606020202030204" pitchFamily="34" charset="0"/>
              </a:rPr>
              <a:t>__________  </a:t>
            </a:r>
            <a:r>
              <a:rPr lang="fr-FR" sz="1100" noProof="0" dirty="0" err="1">
                <a:latin typeface="Arial Narrow" panose="020B0606020202030204" pitchFamily="34" charset="0"/>
              </a:rPr>
              <a:t>benn</a:t>
            </a:r>
            <a:endParaRPr lang="fr-FR" sz="1100" noProof="0" dirty="0">
              <a:latin typeface="Arial Narrow" panose="020B0606020202030204" pitchFamily="34" charset="0"/>
            </a:endParaRPr>
          </a:p>
          <a:p>
            <a:r>
              <a:rPr lang="fr-FR" sz="1100" dirty="0">
                <a:latin typeface="Arial Narrow" panose="020B0606020202030204" pitchFamily="34" charset="0"/>
              </a:rPr>
              <a:t>Deux</a:t>
            </a:r>
            <a:r>
              <a:rPr lang="fr-FR" sz="1100" noProof="0" dirty="0">
                <a:latin typeface="Arial Narrow" panose="020B0606020202030204" pitchFamily="34" charset="0"/>
              </a:rPr>
              <a:t> ___________________________</a:t>
            </a:r>
            <a:r>
              <a:rPr lang="fr-FR" sz="1100" dirty="0">
                <a:latin typeface="Arial Narrow" panose="020B0606020202030204" pitchFamily="34" charset="0"/>
              </a:rPr>
              <a:t>_____________ </a:t>
            </a:r>
            <a:r>
              <a:rPr lang="fr-FR" sz="1100" dirty="0" err="1">
                <a:latin typeface="Arial Narrow" panose="020B0606020202030204" pitchFamily="34" charset="0"/>
              </a:rPr>
              <a:t>ñaar</a:t>
            </a:r>
            <a:endParaRPr lang="fr-FR" sz="1100" noProof="0" dirty="0">
              <a:latin typeface="Arial Narrow" panose="020B0606020202030204" pitchFamily="34" charset="0"/>
            </a:endParaRPr>
          </a:p>
          <a:p>
            <a:r>
              <a:rPr lang="fr-FR" sz="1100" dirty="0">
                <a:latin typeface="Arial Narrow" panose="020B0606020202030204" pitchFamily="34" charset="0"/>
              </a:rPr>
              <a:t>Trois</a:t>
            </a:r>
            <a:r>
              <a:rPr lang="fr-FR" sz="1100" noProof="0" dirty="0">
                <a:latin typeface="Arial Narrow" panose="020B0606020202030204" pitchFamily="34" charset="0"/>
              </a:rPr>
              <a:t> ________________________________________  </a:t>
            </a:r>
            <a:r>
              <a:rPr lang="fr-FR" sz="1100" dirty="0" err="1">
                <a:latin typeface="Arial Narrow" panose="020B0606020202030204" pitchFamily="34" charset="0"/>
              </a:rPr>
              <a:t>ñett</a:t>
            </a:r>
            <a:endParaRPr lang="fr-FR" sz="1100" noProof="0" dirty="0">
              <a:latin typeface="Arial Narrow" panose="020B0606020202030204" pitchFamily="34" charset="0"/>
            </a:endParaRPr>
          </a:p>
          <a:p>
            <a:r>
              <a:rPr lang="fr-FR" sz="1100" noProof="0" dirty="0">
                <a:latin typeface="Arial Narrow" panose="020B0606020202030204" pitchFamily="34" charset="0"/>
              </a:rPr>
              <a:t>Quatre ______________________________________  </a:t>
            </a:r>
            <a:r>
              <a:rPr lang="fr-FR" sz="1100" dirty="0" err="1">
                <a:latin typeface="Arial Narrow" panose="020B0606020202030204" pitchFamily="34" charset="0"/>
              </a:rPr>
              <a:t>ñent</a:t>
            </a:r>
            <a:endParaRPr lang="fr-FR" sz="1100" noProof="0" dirty="0">
              <a:latin typeface="Arial Narrow" panose="020B0606020202030204" pitchFamily="34" charset="0"/>
            </a:endParaRPr>
          </a:p>
          <a:p>
            <a:r>
              <a:rPr lang="fr-FR" sz="1100" noProof="0" dirty="0">
                <a:latin typeface="Arial Narrow" panose="020B0606020202030204" pitchFamily="34" charset="0"/>
              </a:rPr>
              <a:t>Cinq _____________________________________  </a:t>
            </a:r>
            <a:r>
              <a:rPr lang="fr-FR" sz="1100" dirty="0" err="1"/>
              <a:t>juróom</a:t>
            </a:r>
            <a:endParaRPr lang="fr-FR" sz="1100" noProof="0" dirty="0">
              <a:latin typeface="Arial Narrow" panose="020B0606020202030204" pitchFamily="34" charset="0"/>
            </a:endParaRPr>
          </a:p>
          <a:p>
            <a:r>
              <a:rPr lang="fr-FR" sz="1100" noProof="0" dirty="0">
                <a:latin typeface="Arial Narrow" panose="020B0606020202030204" pitchFamily="34" charset="0"/>
              </a:rPr>
              <a:t>Dix ______________________________</a:t>
            </a:r>
            <a:r>
              <a:rPr lang="fr-FR" sz="1100" dirty="0">
                <a:latin typeface="Arial Narrow" panose="020B0606020202030204" pitchFamily="34" charset="0"/>
              </a:rPr>
              <a:t>___________  </a:t>
            </a:r>
            <a:r>
              <a:rPr lang="fr-FR" sz="1100" noProof="0" dirty="0" err="1">
                <a:latin typeface="Arial Narrow" panose="020B0606020202030204" pitchFamily="34" charset="0"/>
              </a:rPr>
              <a:t>fukk</a:t>
            </a:r>
            <a:endParaRPr lang="fr-FR" sz="1100" noProof="0" dirty="0">
              <a:latin typeface="Arial Narrow" panose="020B0606020202030204" pitchFamily="34" charset="0"/>
            </a:endParaRPr>
          </a:p>
          <a:p>
            <a:r>
              <a:rPr lang="fr-FR" sz="1100" dirty="0">
                <a:latin typeface="Arial Narrow" panose="020B0606020202030204" pitchFamily="34" charset="0"/>
              </a:rPr>
              <a:t>Vingt ____________________________________ </a:t>
            </a:r>
            <a:r>
              <a:rPr lang="fr-FR" sz="1100" dirty="0" err="1">
                <a:latin typeface="Arial Narrow" panose="020B0606020202030204" pitchFamily="34" charset="0"/>
              </a:rPr>
              <a:t>ñaar</a:t>
            </a:r>
            <a:r>
              <a:rPr lang="fr-FR" sz="1100" dirty="0">
                <a:latin typeface="Arial Narrow" panose="020B0606020202030204" pitchFamily="34" charset="0"/>
              </a:rPr>
              <a:t> </a:t>
            </a:r>
            <a:r>
              <a:rPr lang="fr-FR" sz="1100" dirty="0" err="1">
                <a:latin typeface="Arial Narrow" panose="020B0606020202030204" pitchFamily="34" charset="0"/>
              </a:rPr>
              <a:t>fukk</a:t>
            </a:r>
            <a:r>
              <a:rPr lang="fr-FR" sz="1100" dirty="0">
                <a:latin typeface="Arial Narrow" panose="020B0606020202030204" pitchFamily="34" charset="0"/>
              </a:rPr>
              <a:t> </a:t>
            </a:r>
            <a:r>
              <a:rPr lang="fr-FR" sz="1100" noProof="0" dirty="0">
                <a:latin typeface="Arial Narrow" panose="020B0606020202030204" pitchFamily="34" charset="0"/>
              </a:rPr>
              <a:t>Cent _____________________________________  </a:t>
            </a:r>
            <a:r>
              <a:rPr lang="fr-FR" sz="1100" noProof="0" dirty="0" err="1">
                <a:latin typeface="Arial Narrow" panose="020B0606020202030204" pitchFamily="34" charset="0"/>
              </a:rPr>
              <a:t>téeméer</a:t>
            </a:r>
            <a:endParaRPr lang="fr-FR" sz="1100" noProof="0" dirty="0">
              <a:latin typeface="Arial Narrow" panose="020B0606020202030204" pitchFamily="34" charset="0"/>
            </a:endParaRPr>
          </a:p>
          <a:p>
            <a:r>
              <a:rPr lang="fr-FR" sz="1100" dirty="0">
                <a:latin typeface="Arial Narrow" panose="020B0606020202030204" pitchFamily="34" charset="0"/>
              </a:rPr>
              <a:t>Mille ________________________________________ </a:t>
            </a:r>
            <a:r>
              <a:rPr lang="fr-FR" sz="1100" noProof="0" dirty="0" err="1">
                <a:latin typeface="Arial Narrow" panose="020B0606020202030204" pitchFamily="34" charset="0"/>
              </a:rPr>
              <a:t>junni</a:t>
            </a:r>
            <a:endParaRPr lang="fr-FR" sz="1100" noProof="0" dirty="0">
              <a:latin typeface="Arial Narrow" panose="020B0606020202030204" pitchFamily="34" charset="0"/>
            </a:endParaRPr>
          </a:p>
        </p:txBody>
      </p:sp>
      <p:sp>
        <p:nvSpPr>
          <p:cNvPr id="12" name="Rectangle 11">
            <a:extLst>
              <a:ext uri="{FF2B5EF4-FFF2-40B4-BE49-F238E27FC236}">
                <a16:creationId xmlns:a16="http://schemas.microsoft.com/office/drawing/2014/main" id="{7899F682-AF78-5A0A-1F45-F97D4DF9E94B}"/>
              </a:ext>
            </a:extLst>
          </p:cNvPr>
          <p:cNvSpPr/>
          <p:nvPr/>
        </p:nvSpPr>
        <p:spPr>
          <a:xfrm>
            <a:off x="501458" y="690757"/>
            <a:ext cx="7262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139D11E0-30E4-C9BE-450F-0B6274816A25}"/>
              </a:ext>
            </a:extLst>
          </p:cNvPr>
          <p:cNvSpPr/>
          <p:nvPr/>
        </p:nvSpPr>
        <p:spPr>
          <a:xfrm>
            <a:off x="488254" y="649635"/>
            <a:ext cx="800796"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Chiffres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C6DB48C6-858D-9FBF-B8F5-E117CF6F2115}"/>
              </a:ext>
            </a:extLst>
          </p:cNvPr>
          <p:cNvSpPr/>
          <p:nvPr/>
        </p:nvSpPr>
        <p:spPr>
          <a:xfrm>
            <a:off x="3945621" y="922222"/>
            <a:ext cx="3778250" cy="1277273"/>
          </a:xfrm>
          <a:prstGeom prst="rect">
            <a:avLst/>
          </a:prstGeom>
        </p:spPr>
        <p:txBody>
          <a:bodyPr>
            <a:spAutoFit/>
          </a:bodyPr>
          <a:lstStyle/>
          <a:p>
            <a:r>
              <a:rPr lang="fr-FR" sz="1100" noProof="0" dirty="0">
                <a:latin typeface="Arial Narrow" panose="020B0606020202030204" pitchFamily="34" charset="0"/>
              </a:rPr>
              <a:t>Lundi ______________________________________ </a:t>
            </a:r>
            <a:r>
              <a:rPr lang="fr-FR" sz="1100" noProof="0" dirty="0" err="1">
                <a:latin typeface="Arial Narrow" panose="020B0606020202030204" pitchFamily="34" charset="0"/>
              </a:rPr>
              <a:t>altine</a:t>
            </a:r>
            <a:br>
              <a:rPr lang="fr-FR" sz="1100" noProof="0" dirty="0">
                <a:latin typeface="Arial Narrow" panose="020B0606020202030204" pitchFamily="34" charset="0"/>
              </a:rPr>
            </a:br>
            <a:r>
              <a:rPr lang="fr-FR" sz="1100" noProof="0" dirty="0">
                <a:latin typeface="Arial Narrow" panose="020B0606020202030204" pitchFamily="34" charset="0"/>
              </a:rPr>
              <a:t>Mardi _____________________________________ </a:t>
            </a:r>
            <a:r>
              <a:rPr lang="fr-FR" sz="1100" noProof="0" dirty="0" err="1">
                <a:latin typeface="Arial Narrow" panose="020B0606020202030204" pitchFamily="34" charset="0"/>
              </a:rPr>
              <a:t>talaata</a:t>
            </a:r>
            <a:br>
              <a:rPr lang="fr-FR" sz="1100" noProof="0" dirty="0">
                <a:latin typeface="Arial Narrow" panose="020B0606020202030204" pitchFamily="34" charset="0"/>
              </a:rPr>
            </a:br>
            <a:r>
              <a:rPr lang="fr-FR" sz="1100" noProof="0" dirty="0">
                <a:latin typeface="Arial Narrow" panose="020B0606020202030204" pitchFamily="34" charset="0"/>
              </a:rPr>
              <a:t>Mercredi __________________________________  </a:t>
            </a:r>
            <a:r>
              <a:rPr lang="fr-FR" sz="1100" noProof="0" dirty="0" err="1">
                <a:latin typeface="Arial Narrow" panose="020B0606020202030204" pitchFamily="34" charset="0"/>
              </a:rPr>
              <a:t>àllarba</a:t>
            </a:r>
            <a:br>
              <a:rPr lang="fr-FR" sz="1100" noProof="0" dirty="0">
                <a:latin typeface="Arial Narrow" panose="020B0606020202030204" pitchFamily="34" charset="0"/>
              </a:rPr>
            </a:br>
            <a:r>
              <a:rPr lang="fr-FR" sz="1100" noProof="0" dirty="0">
                <a:latin typeface="Arial Narrow" panose="020B0606020202030204" pitchFamily="34" charset="0"/>
              </a:rPr>
              <a:t>Jeudi ____________________________________ </a:t>
            </a:r>
            <a:r>
              <a:rPr lang="fr-FR" sz="1100" noProof="0" dirty="0" err="1">
                <a:latin typeface="Arial Narrow" panose="020B0606020202030204" pitchFamily="34" charset="0"/>
              </a:rPr>
              <a:t>alxames</a:t>
            </a:r>
            <a:br>
              <a:rPr lang="fr-FR" sz="1100" noProof="0" dirty="0">
                <a:latin typeface="Arial Narrow" panose="020B0606020202030204" pitchFamily="34" charset="0"/>
              </a:rPr>
            </a:br>
            <a:r>
              <a:rPr lang="fr-FR" sz="1100" noProof="0" dirty="0">
                <a:latin typeface="Arial Narrow" panose="020B0606020202030204" pitchFamily="34" charset="0"/>
              </a:rPr>
              <a:t>Vendredi _______________________________  </a:t>
            </a:r>
            <a:r>
              <a:rPr lang="fr-FR" sz="1100" noProof="0" dirty="0" err="1">
                <a:latin typeface="Arial Narrow" panose="020B0606020202030204" pitchFamily="34" charset="0"/>
              </a:rPr>
              <a:t>altine</a:t>
            </a:r>
            <a:r>
              <a:rPr lang="fr-FR" sz="1100" noProof="0" dirty="0">
                <a:latin typeface="Arial Narrow" panose="020B0606020202030204" pitchFamily="34" charset="0"/>
              </a:rPr>
              <a:t> </a:t>
            </a:r>
            <a:r>
              <a:rPr lang="fr-FR" sz="1100" noProof="0" dirty="0" err="1">
                <a:latin typeface="Arial Narrow" panose="020B0606020202030204" pitchFamily="34" charset="0"/>
              </a:rPr>
              <a:t>jume</a:t>
            </a:r>
            <a:br>
              <a:rPr lang="fr-FR" sz="1100" noProof="0" dirty="0">
                <a:latin typeface="Arial Narrow" panose="020B0606020202030204" pitchFamily="34" charset="0"/>
              </a:rPr>
            </a:br>
            <a:r>
              <a:rPr lang="fr-FR" sz="1100" noProof="0" dirty="0">
                <a:latin typeface="Arial Narrow" panose="020B0606020202030204" pitchFamily="34" charset="0"/>
              </a:rPr>
              <a:t>Samedi ___________________________________  </a:t>
            </a:r>
            <a:r>
              <a:rPr lang="fr-FR" sz="1100" noProof="0" dirty="0" err="1">
                <a:latin typeface="Arial Narrow" panose="020B0606020202030204" pitchFamily="34" charset="0"/>
              </a:rPr>
              <a:t>gaawu</a:t>
            </a:r>
            <a:br>
              <a:rPr lang="fr-FR" sz="1100" noProof="0" dirty="0">
                <a:latin typeface="Arial Narrow" panose="020B0606020202030204" pitchFamily="34" charset="0"/>
              </a:rPr>
            </a:br>
            <a:r>
              <a:rPr lang="fr-FR" sz="1100" noProof="0" dirty="0">
                <a:latin typeface="Arial Narrow" panose="020B0606020202030204" pitchFamily="34" charset="0"/>
              </a:rPr>
              <a:t>Dimanche __________________________________ </a:t>
            </a:r>
            <a:r>
              <a:rPr lang="fr-FR" sz="1100" noProof="0" dirty="0" err="1">
                <a:latin typeface="Arial Narrow" panose="020B0606020202030204" pitchFamily="34" charset="0"/>
              </a:rPr>
              <a:t>dibeer</a:t>
            </a:r>
            <a:endParaRPr lang="fr-FR" sz="1100" noProof="0" dirty="0">
              <a:latin typeface="Arial Narrow" panose="020B0606020202030204" pitchFamily="34" charset="0"/>
            </a:endParaRPr>
          </a:p>
        </p:txBody>
      </p:sp>
      <p:sp>
        <p:nvSpPr>
          <p:cNvPr id="14" name="Rectangle 13">
            <a:extLst>
              <a:ext uri="{FF2B5EF4-FFF2-40B4-BE49-F238E27FC236}">
                <a16:creationId xmlns:a16="http://schemas.microsoft.com/office/drawing/2014/main" id="{CF09B8DC-AF9E-3E93-6CF4-A5C8AD0F02E6}"/>
              </a:ext>
            </a:extLst>
          </p:cNvPr>
          <p:cNvSpPr/>
          <p:nvPr/>
        </p:nvSpPr>
        <p:spPr>
          <a:xfrm>
            <a:off x="3868777" y="690757"/>
            <a:ext cx="1621856"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Rectangle 14">
            <a:extLst>
              <a:ext uri="{FF2B5EF4-FFF2-40B4-BE49-F238E27FC236}">
                <a16:creationId xmlns:a16="http://schemas.microsoft.com/office/drawing/2014/main" id="{A497570F-69DC-FCD7-0F32-660F7E6026D8}"/>
              </a:ext>
            </a:extLst>
          </p:cNvPr>
          <p:cNvSpPr/>
          <p:nvPr/>
        </p:nvSpPr>
        <p:spPr>
          <a:xfrm>
            <a:off x="3855572" y="649635"/>
            <a:ext cx="2034688"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Les jours de la semaine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5936F14C-0E07-7252-9FBF-8654E67F83D6}"/>
              </a:ext>
            </a:extLst>
          </p:cNvPr>
          <p:cNvSpPr/>
          <p:nvPr/>
        </p:nvSpPr>
        <p:spPr>
          <a:xfrm>
            <a:off x="522781" y="2919161"/>
            <a:ext cx="3485339" cy="1277273"/>
          </a:xfrm>
          <a:prstGeom prst="rect">
            <a:avLst/>
          </a:prstGeom>
        </p:spPr>
        <p:txBody>
          <a:bodyPr wrap="square">
            <a:spAutoFit/>
          </a:bodyPr>
          <a:lstStyle/>
          <a:p>
            <a:r>
              <a:rPr lang="fr-FR" sz="1100" dirty="0">
                <a:latin typeface="Arial Narrow" panose="020B0606020202030204" pitchFamily="34" charset="0"/>
              </a:rPr>
              <a:t>Blanc</a:t>
            </a:r>
            <a:r>
              <a:rPr lang="fr-FR" sz="1100" noProof="0" dirty="0">
                <a:latin typeface="Arial Narrow" panose="020B0606020202030204" pitchFamily="34" charset="0"/>
              </a:rPr>
              <a:t> ______________________________________ </a:t>
            </a:r>
            <a:r>
              <a:rPr lang="fr-FR" sz="1100" dirty="0" err="1">
                <a:latin typeface="Arial Narrow" panose="020B0606020202030204" pitchFamily="34" charset="0"/>
              </a:rPr>
              <a:t>weex</a:t>
            </a:r>
            <a:r>
              <a:rPr lang="fr-FR" sz="1100" noProof="0" dirty="0">
                <a:latin typeface="Arial Narrow" panose="020B0606020202030204" pitchFamily="34" charset="0"/>
              </a:rPr>
              <a:t> </a:t>
            </a:r>
          </a:p>
          <a:p>
            <a:r>
              <a:rPr lang="fr-FR" sz="1100" dirty="0">
                <a:latin typeface="Arial Narrow" panose="020B0606020202030204" pitchFamily="34" charset="0"/>
              </a:rPr>
              <a:t>Noir</a:t>
            </a:r>
            <a:r>
              <a:rPr lang="fr-FR" sz="1100" noProof="0" dirty="0">
                <a:latin typeface="Arial Narrow" panose="020B0606020202030204" pitchFamily="34" charset="0"/>
              </a:rPr>
              <a:t> _______________________________________   </a:t>
            </a:r>
            <a:r>
              <a:rPr lang="fr-FR" sz="1100" dirty="0" err="1">
                <a:latin typeface="Arial Narrow" panose="020B0606020202030204" pitchFamily="34" charset="0"/>
              </a:rPr>
              <a:t>ñuul</a:t>
            </a:r>
            <a:endParaRPr lang="fr-FR" sz="1100" noProof="0" dirty="0">
              <a:latin typeface="Arial Narrow" panose="020B0606020202030204" pitchFamily="34" charset="0"/>
            </a:endParaRPr>
          </a:p>
          <a:p>
            <a:r>
              <a:rPr lang="fr-FR" sz="1100" noProof="0" dirty="0">
                <a:latin typeface="Arial Narrow" panose="020B0606020202030204" pitchFamily="34" charset="0"/>
              </a:rPr>
              <a:t>Rouge ______________________________________ </a:t>
            </a:r>
            <a:r>
              <a:rPr lang="fr-FR" sz="1100" noProof="0" dirty="0" err="1">
                <a:latin typeface="Arial Narrow" panose="020B0606020202030204" pitchFamily="34" charset="0"/>
              </a:rPr>
              <a:t>xonk</a:t>
            </a:r>
            <a:endParaRPr lang="fr-FR" sz="1100" noProof="0" dirty="0">
              <a:latin typeface="Arial Narrow" panose="020B0606020202030204" pitchFamily="34" charset="0"/>
            </a:endParaRPr>
          </a:p>
          <a:p>
            <a:r>
              <a:rPr lang="fr-FR" sz="1100" noProof="0" dirty="0">
                <a:latin typeface="Arial Narrow" panose="020B0606020202030204" pitchFamily="34" charset="0"/>
              </a:rPr>
              <a:t>Bleu ________________________________________</a:t>
            </a:r>
            <a:r>
              <a:rPr lang="fr-FR" sz="1100" dirty="0">
                <a:latin typeface="Arial Narrow" panose="020B0606020202030204" pitchFamily="34" charset="0"/>
              </a:rPr>
              <a:t> </a:t>
            </a:r>
            <a:r>
              <a:rPr lang="fr-FR" sz="1100" dirty="0" err="1">
                <a:latin typeface="Arial Narrow" panose="020B0606020202030204" pitchFamily="34" charset="0"/>
              </a:rPr>
              <a:t>bulo</a:t>
            </a:r>
            <a:endParaRPr lang="fr-FR" sz="1100" noProof="0" dirty="0">
              <a:latin typeface="Arial Narrow" panose="020B0606020202030204" pitchFamily="34" charset="0"/>
            </a:endParaRPr>
          </a:p>
          <a:p>
            <a:r>
              <a:rPr lang="fr-FR" sz="1100" noProof="0" dirty="0">
                <a:latin typeface="Arial Narrow" panose="020B0606020202030204" pitchFamily="34" charset="0"/>
              </a:rPr>
              <a:t>Vert ________________________________________ </a:t>
            </a:r>
            <a:r>
              <a:rPr lang="fr-FR" sz="1100" dirty="0" err="1">
                <a:latin typeface="Arial Narrow" panose="020B0606020202030204" pitchFamily="34" charset="0"/>
              </a:rPr>
              <a:t>verd</a:t>
            </a:r>
            <a:endParaRPr lang="fr-FR" sz="1100" dirty="0">
              <a:latin typeface="Arial Narrow" panose="020B0606020202030204" pitchFamily="34" charset="0"/>
            </a:endParaRPr>
          </a:p>
          <a:p>
            <a:r>
              <a:rPr lang="fr-FR" sz="1100" dirty="0">
                <a:latin typeface="Arial Narrow" panose="020B0606020202030204" pitchFamily="34" charset="0"/>
              </a:rPr>
              <a:t>Jaune __________________________________ </a:t>
            </a:r>
            <a:r>
              <a:rPr lang="fr-FR" sz="1100" dirty="0" err="1">
                <a:latin typeface="Arial Narrow" panose="020B0606020202030204" pitchFamily="34" charset="0"/>
              </a:rPr>
              <a:t>ñaar-ñaar</a:t>
            </a:r>
            <a:endParaRPr lang="fr-FR" sz="1100" noProof="0" dirty="0">
              <a:latin typeface="Arial Narrow" panose="020B0606020202030204" pitchFamily="34" charset="0"/>
            </a:endParaRPr>
          </a:p>
          <a:p>
            <a:r>
              <a:rPr lang="fr-FR" sz="1100" noProof="0" dirty="0">
                <a:latin typeface="Arial Narrow" panose="020B0606020202030204" pitchFamily="34" charset="0"/>
              </a:rPr>
              <a:t>Marron __________________________________ </a:t>
            </a:r>
            <a:r>
              <a:rPr lang="fr-FR" sz="1100" noProof="0" dirty="0" err="1">
                <a:latin typeface="Arial Narrow" panose="020B0606020202030204" pitchFamily="34" charset="0"/>
              </a:rPr>
              <a:t>ñambaat</a:t>
            </a:r>
            <a:endParaRPr lang="fr-FR" sz="1100" noProof="0" dirty="0">
              <a:latin typeface="Arial Narrow" panose="020B0606020202030204" pitchFamily="34" charset="0"/>
            </a:endParaRPr>
          </a:p>
        </p:txBody>
      </p:sp>
      <p:sp>
        <p:nvSpPr>
          <p:cNvPr id="19" name="Rectangle 18">
            <a:extLst>
              <a:ext uri="{FF2B5EF4-FFF2-40B4-BE49-F238E27FC236}">
                <a16:creationId xmlns:a16="http://schemas.microsoft.com/office/drawing/2014/main" id="{A8408F8A-DEAD-4DAC-EE51-49D1C1E44553}"/>
              </a:ext>
            </a:extLst>
          </p:cNvPr>
          <p:cNvSpPr/>
          <p:nvPr/>
        </p:nvSpPr>
        <p:spPr>
          <a:xfrm>
            <a:off x="525882" y="2596046"/>
            <a:ext cx="1635061"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Les couleurs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id="{73C2A214-7595-5EEB-BABA-41EE43135A09}"/>
              </a:ext>
            </a:extLst>
          </p:cNvPr>
          <p:cNvSpPr/>
          <p:nvPr/>
        </p:nvSpPr>
        <p:spPr>
          <a:xfrm>
            <a:off x="3945621" y="2520889"/>
            <a:ext cx="3778250" cy="1785104"/>
          </a:xfrm>
          <a:prstGeom prst="rect">
            <a:avLst/>
          </a:prstGeom>
        </p:spPr>
        <p:txBody>
          <a:bodyPr>
            <a:spAutoFit/>
          </a:bodyPr>
          <a:lstStyle/>
          <a:p>
            <a:r>
              <a:rPr lang="fr-FR" sz="1100" noProof="0" dirty="0">
                <a:latin typeface="Arial Narrow" panose="020B0606020202030204" pitchFamily="34" charset="0"/>
              </a:rPr>
              <a:t>Voiture ______________________________________ </a:t>
            </a:r>
            <a:r>
              <a:rPr lang="fr-FR" sz="1100" noProof="0" dirty="0" err="1">
                <a:latin typeface="Arial Narrow" panose="020B0606020202030204" pitchFamily="34" charset="0"/>
              </a:rPr>
              <a:t>oto</a:t>
            </a:r>
            <a:endParaRPr lang="fr-FR" sz="1100" noProof="0" dirty="0">
              <a:latin typeface="Arial Narrow" panose="020B0606020202030204" pitchFamily="34" charset="0"/>
            </a:endParaRPr>
          </a:p>
          <a:p>
            <a:r>
              <a:rPr lang="fr-FR" sz="1100" dirty="0">
                <a:latin typeface="Arial Narrow" panose="020B0606020202030204" pitchFamily="34" charset="0"/>
              </a:rPr>
              <a:t>Taxi _______________________________________ </a:t>
            </a:r>
            <a:r>
              <a:rPr lang="fr-FR" sz="1100" dirty="0" err="1">
                <a:latin typeface="Arial Narrow" panose="020B0606020202030204" pitchFamily="34" charset="0"/>
              </a:rPr>
              <a:t>taksi</a:t>
            </a:r>
            <a:br>
              <a:rPr lang="fr-FR" sz="1100" dirty="0">
                <a:latin typeface="Arial Narrow" panose="020B0606020202030204" pitchFamily="34" charset="0"/>
              </a:rPr>
            </a:br>
            <a:r>
              <a:rPr lang="fr-FR" sz="1100" dirty="0">
                <a:latin typeface="Arial Narrow" panose="020B0606020202030204" pitchFamily="34" charset="0"/>
              </a:rPr>
              <a:t>Bus _______________________________________ </a:t>
            </a:r>
            <a:r>
              <a:rPr lang="fr-FR" sz="1100" dirty="0" err="1">
                <a:latin typeface="Arial Narrow" panose="020B0606020202030204" pitchFamily="34" charset="0"/>
              </a:rPr>
              <a:t>nbus</a:t>
            </a:r>
            <a:br>
              <a:rPr lang="fr-FR" sz="1100" dirty="0">
                <a:latin typeface="Arial Narrow" panose="020B0606020202030204" pitchFamily="34" charset="0"/>
              </a:rPr>
            </a:br>
            <a:r>
              <a:rPr lang="fr-FR" sz="1100" dirty="0">
                <a:latin typeface="Arial Narrow" panose="020B0606020202030204" pitchFamily="34" charset="0"/>
              </a:rPr>
              <a:t>Train ____________________________________ </a:t>
            </a:r>
            <a:r>
              <a:rPr lang="fr-FR" sz="1100" dirty="0" err="1">
                <a:latin typeface="Arial Narrow" panose="020B0606020202030204" pitchFamily="34" charset="0"/>
              </a:rPr>
              <a:t>njàmbur</a:t>
            </a:r>
            <a:endParaRPr lang="fr-FR" sz="1100" dirty="0">
              <a:latin typeface="Arial Narrow" panose="020B0606020202030204" pitchFamily="34" charset="0"/>
            </a:endParaRPr>
          </a:p>
          <a:p>
            <a:r>
              <a:rPr lang="fr-FR" sz="1100" noProof="0" dirty="0">
                <a:latin typeface="Arial Narrow" panose="020B0606020202030204" pitchFamily="34" charset="0"/>
              </a:rPr>
              <a:t>Avion _______________________________________ </a:t>
            </a:r>
            <a:r>
              <a:rPr lang="fr-FR" sz="1100" noProof="0" dirty="0" err="1">
                <a:latin typeface="Arial Narrow" panose="020B0606020202030204" pitchFamily="34" charset="0"/>
              </a:rPr>
              <a:t>ayu</a:t>
            </a:r>
            <a:br>
              <a:rPr lang="fr-FR" sz="1100" noProof="0" dirty="0">
                <a:latin typeface="Arial Narrow" panose="020B0606020202030204" pitchFamily="34" charset="0"/>
              </a:rPr>
            </a:br>
            <a:r>
              <a:rPr lang="fr-FR" sz="1100" noProof="0" dirty="0">
                <a:latin typeface="Arial Narrow" panose="020B0606020202030204" pitchFamily="34" charset="0"/>
              </a:rPr>
              <a:t>Bateau _____________________________________ </a:t>
            </a:r>
            <a:r>
              <a:rPr lang="fr-FR" sz="1100" noProof="0" dirty="0" err="1">
                <a:latin typeface="Arial Narrow" panose="020B0606020202030204" pitchFamily="34" charset="0"/>
              </a:rPr>
              <a:t>gaal</a:t>
            </a:r>
            <a:br>
              <a:rPr lang="fr-FR" sz="1100" noProof="0" dirty="0">
                <a:latin typeface="Arial Narrow" panose="020B0606020202030204" pitchFamily="34" charset="0"/>
              </a:rPr>
            </a:br>
            <a:r>
              <a:rPr lang="fr-FR" sz="1100" noProof="0" dirty="0">
                <a:latin typeface="Arial Narrow" panose="020B0606020202030204" pitchFamily="34" charset="0"/>
              </a:rPr>
              <a:t>Vélo ____________________________________ </a:t>
            </a:r>
            <a:r>
              <a:rPr lang="fr-FR" sz="1100" noProof="0" dirty="0" err="1">
                <a:latin typeface="Arial Narrow" panose="020B0606020202030204" pitchFamily="34" charset="0"/>
              </a:rPr>
              <a:t>bisikileet</a:t>
            </a:r>
            <a:endParaRPr lang="fr-FR" sz="1100" noProof="0" dirty="0">
              <a:latin typeface="Arial Narrow" panose="020B0606020202030204" pitchFamily="34" charset="0"/>
            </a:endParaRPr>
          </a:p>
          <a:p>
            <a:r>
              <a:rPr lang="fr-FR" sz="1100" dirty="0">
                <a:latin typeface="Arial Narrow" panose="020B0606020202030204" pitchFamily="34" charset="0"/>
              </a:rPr>
              <a:t>Moto ______________________________________  moto</a:t>
            </a:r>
          </a:p>
          <a:p>
            <a:r>
              <a:rPr lang="fr-FR" sz="1100" noProof="0" dirty="0">
                <a:latin typeface="Arial Narrow" panose="020B0606020202030204" pitchFamily="34" charset="0"/>
              </a:rPr>
              <a:t>Camion __________________________________  </a:t>
            </a:r>
            <a:r>
              <a:rPr lang="fr-FR" sz="1100" dirty="0">
                <a:latin typeface="Arial Narrow" panose="020B0606020202030204" pitchFamily="34" charset="0"/>
              </a:rPr>
              <a:t>k</a:t>
            </a:r>
            <a:r>
              <a:rPr lang="fr-FR" sz="1100" noProof="0" dirty="0">
                <a:latin typeface="Arial Narrow" panose="020B0606020202030204" pitchFamily="34" charset="0"/>
              </a:rPr>
              <a:t>aman</a:t>
            </a:r>
          </a:p>
          <a:p>
            <a:r>
              <a:rPr lang="fr-FR" sz="1100" dirty="0">
                <a:latin typeface="Arial Narrow" panose="020B0606020202030204" pitchFamily="34" charset="0"/>
              </a:rPr>
              <a:t>Pirogue ____________________________________  </a:t>
            </a:r>
            <a:r>
              <a:rPr lang="fr-FR" sz="1100" dirty="0" err="1">
                <a:latin typeface="Arial Narrow" panose="020B0606020202030204" pitchFamily="34" charset="0"/>
              </a:rPr>
              <a:t>gaal</a:t>
            </a:r>
            <a:endParaRPr lang="fr-FR" sz="1100" noProof="0" dirty="0">
              <a:latin typeface="Arial Narrow" panose="020B0606020202030204" pitchFamily="34" charset="0"/>
            </a:endParaRPr>
          </a:p>
        </p:txBody>
      </p:sp>
      <p:sp>
        <p:nvSpPr>
          <p:cNvPr id="25" name="Rectangle 24">
            <a:extLst>
              <a:ext uri="{FF2B5EF4-FFF2-40B4-BE49-F238E27FC236}">
                <a16:creationId xmlns:a16="http://schemas.microsoft.com/office/drawing/2014/main" id="{44E46D19-4D25-F947-7BAC-B017CD0B9E79}"/>
              </a:ext>
            </a:extLst>
          </p:cNvPr>
          <p:cNvSpPr/>
          <p:nvPr/>
        </p:nvSpPr>
        <p:spPr>
          <a:xfrm>
            <a:off x="3838272" y="2220893"/>
            <a:ext cx="982474"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Transports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7B6E9E06-CE73-C31F-CB22-ED5A6098F6E5}"/>
              </a:ext>
            </a:extLst>
          </p:cNvPr>
          <p:cNvSpPr/>
          <p:nvPr/>
        </p:nvSpPr>
        <p:spPr>
          <a:xfrm>
            <a:off x="529588" y="4564604"/>
            <a:ext cx="3345996" cy="1446550"/>
          </a:xfrm>
          <a:prstGeom prst="rect">
            <a:avLst/>
          </a:prstGeom>
        </p:spPr>
        <p:txBody>
          <a:bodyPr wrap="square">
            <a:spAutoFit/>
          </a:bodyPr>
          <a:lstStyle/>
          <a:p>
            <a:r>
              <a:rPr lang="fr-FR" sz="1100" dirty="0">
                <a:latin typeface="Arial Narrow" panose="020B0606020202030204" pitchFamily="34" charset="0"/>
              </a:rPr>
              <a:t>Tête</a:t>
            </a:r>
            <a:r>
              <a:rPr lang="fr-FR" sz="1100" noProof="0" dirty="0">
                <a:latin typeface="Arial Narrow" panose="020B0606020202030204" pitchFamily="34" charset="0"/>
              </a:rPr>
              <a:t> _______________________________________ </a:t>
            </a:r>
            <a:r>
              <a:rPr lang="fr-FR" sz="1100" noProof="0" dirty="0" err="1">
                <a:latin typeface="Arial Narrow" panose="020B0606020202030204" pitchFamily="34" charset="0"/>
              </a:rPr>
              <a:t>bopp</a:t>
            </a:r>
            <a:endParaRPr lang="fr-FR" sz="1100" noProof="0" dirty="0">
              <a:latin typeface="Arial Narrow" panose="020B0606020202030204" pitchFamily="34" charset="0"/>
            </a:endParaRPr>
          </a:p>
          <a:p>
            <a:r>
              <a:rPr lang="fr-FR" sz="1100" dirty="0">
                <a:latin typeface="Arial Narrow" panose="020B0606020202030204" pitchFamily="34" charset="0"/>
              </a:rPr>
              <a:t>Cheveux </a:t>
            </a:r>
            <a:r>
              <a:rPr lang="fr-FR" sz="1100" noProof="0" dirty="0">
                <a:latin typeface="Arial Narrow" panose="020B0606020202030204" pitchFamily="34" charset="0"/>
              </a:rPr>
              <a:t>____________________________________ </a:t>
            </a:r>
            <a:r>
              <a:rPr lang="fr-FR" sz="1100" noProof="0" dirty="0" err="1">
                <a:latin typeface="Arial Narrow" panose="020B0606020202030204" pitchFamily="34" charset="0"/>
              </a:rPr>
              <a:t>kaw</a:t>
            </a:r>
            <a:endParaRPr lang="fr-FR" sz="1100" dirty="0">
              <a:latin typeface="Arial Narrow" panose="020B0606020202030204" pitchFamily="34" charset="0"/>
            </a:endParaRPr>
          </a:p>
          <a:p>
            <a:r>
              <a:rPr lang="fr-FR" sz="1100" noProof="0" dirty="0">
                <a:latin typeface="Arial Narrow" panose="020B0606020202030204" pitchFamily="34" charset="0"/>
              </a:rPr>
              <a:t>Main _______________________________________ </a:t>
            </a:r>
            <a:r>
              <a:rPr lang="fr-FR" sz="1100" noProof="0" dirty="0" err="1">
                <a:latin typeface="Arial Narrow" panose="020B0606020202030204" pitchFamily="34" charset="0"/>
              </a:rPr>
              <a:t>loxo</a:t>
            </a:r>
            <a:endParaRPr lang="fr-FR" sz="1100" noProof="0" dirty="0">
              <a:latin typeface="Arial Narrow" panose="020B0606020202030204" pitchFamily="34" charset="0"/>
            </a:endParaRPr>
          </a:p>
          <a:p>
            <a:r>
              <a:rPr lang="fr-FR" sz="1100" dirty="0">
                <a:latin typeface="Arial Narrow" panose="020B0606020202030204" pitchFamily="34" charset="0"/>
              </a:rPr>
              <a:t>Pied _______________________________________  </a:t>
            </a:r>
            <a:r>
              <a:rPr lang="fr-FR" sz="1100" dirty="0" err="1">
                <a:latin typeface="Arial Narrow" panose="020B0606020202030204" pitchFamily="34" charset="0"/>
              </a:rPr>
              <a:t>tànk</a:t>
            </a:r>
            <a:br>
              <a:rPr lang="fr-FR" sz="1100" dirty="0">
                <a:latin typeface="Arial Narrow" panose="020B0606020202030204" pitchFamily="34" charset="0"/>
              </a:rPr>
            </a:br>
            <a:r>
              <a:rPr lang="fr-FR" sz="1100" dirty="0">
                <a:latin typeface="Arial Narrow" panose="020B0606020202030204" pitchFamily="34" charset="0"/>
              </a:rPr>
              <a:t>Yeux _______________________________________  </a:t>
            </a:r>
            <a:r>
              <a:rPr lang="fr-FR" sz="1100" dirty="0" err="1">
                <a:latin typeface="Arial Narrow" panose="020B0606020202030204" pitchFamily="34" charset="0"/>
              </a:rPr>
              <a:t>gëtt</a:t>
            </a:r>
            <a:br>
              <a:rPr lang="fr-FR" sz="1100" dirty="0">
                <a:latin typeface="Arial Narrow" panose="020B0606020202030204" pitchFamily="34" charset="0"/>
              </a:rPr>
            </a:br>
            <a:r>
              <a:rPr lang="fr-FR" sz="1100" dirty="0">
                <a:latin typeface="Arial Narrow" panose="020B0606020202030204" pitchFamily="34" charset="0"/>
              </a:rPr>
              <a:t>Oreille _____________________________________  </a:t>
            </a:r>
            <a:r>
              <a:rPr lang="fr-FR" sz="1100" dirty="0" err="1">
                <a:latin typeface="Arial Narrow" panose="020B0606020202030204" pitchFamily="34" charset="0"/>
              </a:rPr>
              <a:t>néen</a:t>
            </a:r>
            <a:br>
              <a:rPr lang="fr-FR" sz="1100" dirty="0">
                <a:latin typeface="Arial Narrow" panose="020B0606020202030204" pitchFamily="34" charset="0"/>
              </a:rPr>
            </a:br>
            <a:r>
              <a:rPr lang="fr-FR" sz="1100" dirty="0">
                <a:latin typeface="Arial Narrow" panose="020B0606020202030204" pitchFamily="34" charset="0"/>
              </a:rPr>
              <a:t>Bouche __________________________________  </a:t>
            </a:r>
            <a:r>
              <a:rPr lang="fr-FR" sz="1100" dirty="0" err="1">
                <a:latin typeface="Arial Narrow" panose="020B0606020202030204" pitchFamily="34" charset="0"/>
              </a:rPr>
              <a:t>gémmiñ</a:t>
            </a:r>
            <a:endParaRPr lang="fr-FR" sz="1100" dirty="0">
              <a:latin typeface="Arial Narrow" panose="020B0606020202030204" pitchFamily="34" charset="0"/>
            </a:endParaRPr>
          </a:p>
          <a:p>
            <a:r>
              <a:rPr lang="fr-FR" sz="1100" noProof="0" dirty="0">
                <a:latin typeface="Arial Narrow" panose="020B0606020202030204" pitchFamily="34" charset="0"/>
              </a:rPr>
              <a:t>Cœur _______________________________________  </a:t>
            </a:r>
            <a:r>
              <a:rPr lang="fr-FR" sz="1100" noProof="0" dirty="0" err="1">
                <a:latin typeface="Arial Narrow" panose="020B0606020202030204" pitchFamily="34" charset="0"/>
              </a:rPr>
              <a:t>xol</a:t>
            </a:r>
            <a:endParaRPr lang="fr-FR" sz="1100" noProof="0" dirty="0">
              <a:latin typeface="Arial Narrow" panose="020B0606020202030204" pitchFamily="34" charset="0"/>
            </a:endParaRPr>
          </a:p>
        </p:txBody>
      </p:sp>
      <p:sp>
        <p:nvSpPr>
          <p:cNvPr id="34" name="Rectangle 33">
            <a:extLst>
              <a:ext uri="{FF2B5EF4-FFF2-40B4-BE49-F238E27FC236}">
                <a16:creationId xmlns:a16="http://schemas.microsoft.com/office/drawing/2014/main" id="{70EB0B61-943F-48B6-53FB-246CC050E8E0}"/>
              </a:ext>
            </a:extLst>
          </p:cNvPr>
          <p:cNvSpPr/>
          <p:nvPr/>
        </p:nvSpPr>
        <p:spPr>
          <a:xfrm>
            <a:off x="501458" y="4326676"/>
            <a:ext cx="9167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6" name="Rectangle 35">
            <a:extLst>
              <a:ext uri="{FF2B5EF4-FFF2-40B4-BE49-F238E27FC236}">
                <a16:creationId xmlns:a16="http://schemas.microsoft.com/office/drawing/2014/main" id="{B7743AFB-D0E6-4D08-5C6C-79FD00D5E71E}"/>
              </a:ext>
            </a:extLst>
          </p:cNvPr>
          <p:cNvSpPr/>
          <p:nvPr/>
        </p:nvSpPr>
        <p:spPr>
          <a:xfrm>
            <a:off x="465954" y="4278031"/>
            <a:ext cx="1523426"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Le corps humain</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EF6314BC-C38C-2B34-3157-83D70557BF50}"/>
              </a:ext>
            </a:extLst>
          </p:cNvPr>
          <p:cNvSpPr/>
          <p:nvPr/>
        </p:nvSpPr>
        <p:spPr>
          <a:xfrm>
            <a:off x="3818801" y="4634004"/>
            <a:ext cx="3778250" cy="1615827"/>
          </a:xfrm>
          <a:prstGeom prst="rect">
            <a:avLst/>
          </a:prstGeom>
        </p:spPr>
        <p:txBody>
          <a:bodyPr>
            <a:spAutoFit/>
          </a:bodyPr>
          <a:lstStyle/>
          <a:p>
            <a:r>
              <a:rPr lang="fr-FR" sz="1100" dirty="0">
                <a:latin typeface="Arial Narrow" panose="020B0606020202030204" pitchFamily="34" charset="0"/>
              </a:rPr>
              <a:t>Maladie ___________________________________  </a:t>
            </a:r>
            <a:r>
              <a:rPr lang="fr-FR" sz="1100" dirty="0" err="1">
                <a:latin typeface="Arial Narrow" panose="020B0606020202030204" pitchFamily="34" charset="0"/>
              </a:rPr>
              <a:t>feebar</a:t>
            </a:r>
            <a:br>
              <a:rPr lang="fr-FR" sz="1100" dirty="0">
                <a:latin typeface="Arial Narrow" panose="020B0606020202030204" pitchFamily="34" charset="0"/>
              </a:rPr>
            </a:br>
            <a:r>
              <a:rPr lang="fr-FR" sz="1100" dirty="0">
                <a:latin typeface="Arial Narrow" panose="020B0606020202030204" pitchFamily="34" charset="0"/>
              </a:rPr>
              <a:t>Médicament ________________________________  </a:t>
            </a:r>
            <a:r>
              <a:rPr lang="fr-FR" sz="1100" dirty="0" err="1">
                <a:latin typeface="Arial Narrow" panose="020B0606020202030204" pitchFamily="34" charset="0"/>
              </a:rPr>
              <a:t>garab</a:t>
            </a:r>
            <a:br>
              <a:rPr lang="fr-FR" sz="1100" dirty="0">
                <a:latin typeface="Arial Narrow" panose="020B0606020202030204" pitchFamily="34" charset="0"/>
              </a:rPr>
            </a:br>
            <a:r>
              <a:rPr lang="fr-FR" sz="1100" dirty="0">
                <a:latin typeface="Arial Narrow" panose="020B0606020202030204" pitchFamily="34" charset="0"/>
              </a:rPr>
              <a:t>Blessure __________________________________  </a:t>
            </a:r>
            <a:r>
              <a:rPr lang="fr-FR" sz="1100" dirty="0" err="1">
                <a:latin typeface="Arial Narrow" panose="020B0606020202030204" pitchFamily="34" charset="0"/>
              </a:rPr>
              <a:t>njaxas</a:t>
            </a:r>
            <a:br>
              <a:rPr lang="fr-FR" sz="1100" dirty="0">
                <a:latin typeface="Arial Narrow" panose="020B0606020202030204" pitchFamily="34" charset="0"/>
              </a:rPr>
            </a:br>
            <a:r>
              <a:rPr lang="fr-FR" sz="1100" dirty="0">
                <a:latin typeface="Arial Narrow" panose="020B0606020202030204" pitchFamily="34" charset="0"/>
              </a:rPr>
              <a:t>Douleur __________________________________  </a:t>
            </a:r>
            <a:r>
              <a:rPr lang="fr-FR" sz="1100" dirty="0" err="1">
                <a:latin typeface="Arial Narrow" panose="020B0606020202030204" pitchFamily="34" charset="0"/>
              </a:rPr>
              <a:t>tàngoor</a:t>
            </a:r>
            <a:endParaRPr lang="fr-FR" sz="1100" dirty="0">
              <a:latin typeface="Arial Narrow" panose="020B0606020202030204" pitchFamily="34" charset="0"/>
            </a:endParaRPr>
          </a:p>
          <a:p>
            <a:r>
              <a:rPr lang="fr-FR" sz="1100" dirty="0">
                <a:latin typeface="Arial Narrow" panose="020B0606020202030204" pitchFamily="34" charset="0"/>
              </a:rPr>
              <a:t>Bien portant __________________________________ </a:t>
            </a:r>
            <a:r>
              <a:rPr lang="fr-FR" sz="1100" dirty="0" err="1">
                <a:latin typeface="Arial Narrow" panose="020B0606020202030204" pitchFamily="34" charset="0"/>
              </a:rPr>
              <a:t>wér</a:t>
            </a:r>
            <a:endParaRPr lang="fr-FR" sz="1100" dirty="0">
              <a:latin typeface="Arial Narrow" panose="020B0606020202030204" pitchFamily="34" charset="0"/>
            </a:endParaRPr>
          </a:p>
          <a:p>
            <a:r>
              <a:rPr lang="fr-FR" sz="1100" noProof="0" dirty="0" err="1">
                <a:latin typeface="Arial Narrow" panose="020B0606020202030204" pitchFamily="34" charset="0"/>
              </a:rPr>
              <a:t>Rhu</a:t>
            </a:r>
            <a:r>
              <a:rPr lang="fr-FR" sz="1100" dirty="0">
                <a:latin typeface="Arial Narrow" panose="020B0606020202030204" pitchFamily="34" charset="0"/>
              </a:rPr>
              <a:t>me _____________________________________ </a:t>
            </a:r>
            <a:r>
              <a:rPr lang="fr-FR" sz="1100" dirty="0" err="1">
                <a:latin typeface="Arial Narrow" panose="020B0606020202030204" pitchFamily="34" charset="0"/>
              </a:rPr>
              <a:t>nopp</a:t>
            </a:r>
            <a:endParaRPr lang="fr-FR" sz="1100" dirty="0">
              <a:latin typeface="Arial Narrow" panose="020B0606020202030204" pitchFamily="34" charset="0"/>
            </a:endParaRPr>
          </a:p>
          <a:p>
            <a:r>
              <a:rPr lang="fr-FR" sz="1100" dirty="0">
                <a:latin typeface="Arial Narrow" panose="020B0606020202030204" pitchFamily="34" charset="0"/>
              </a:rPr>
              <a:t>Sang ______________________________________  </a:t>
            </a:r>
            <a:r>
              <a:rPr lang="fr-FR" sz="1100" dirty="0" err="1">
                <a:latin typeface="Arial Narrow" panose="020B0606020202030204" pitchFamily="34" charset="0"/>
              </a:rPr>
              <a:t>deret</a:t>
            </a:r>
            <a:endParaRPr lang="fr-FR" sz="1100" dirty="0">
              <a:latin typeface="Arial Narrow" panose="020B0606020202030204" pitchFamily="34" charset="0"/>
            </a:endParaRPr>
          </a:p>
          <a:p>
            <a:r>
              <a:rPr lang="fr-FR" sz="1100" dirty="0">
                <a:latin typeface="Arial Narrow" panose="020B0606020202030204" pitchFamily="34" charset="0"/>
              </a:rPr>
              <a:t>Mal de ventre _________________________  </a:t>
            </a:r>
            <a:r>
              <a:rPr lang="fr-FR" sz="1100" dirty="0" err="1">
                <a:latin typeface="Arial Narrow" panose="020B0606020202030204" pitchFamily="34" charset="0"/>
              </a:rPr>
              <a:t>xoox</a:t>
            </a:r>
            <a:r>
              <a:rPr lang="fr-FR" sz="1100" dirty="0">
                <a:latin typeface="Arial Narrow" panose="020B0606020202030204" pitchFamily="34" charset="0"/>
              </a:rPr>
              <a:t> bu </a:t>
            </a:r>
            <a:r>
              <a:rPr lang="fr-FR" sz="1100" dirty="0" err="1">
                <a:latin typeface="Arial Narrow" panose="020B0606020202030204" pitchFamily="34" charset="0"/>
              </a:rPr>
              <a:t>metti</a:t>
            </a:r>
            <a:endParaRPr lang="fr-FR" sz="1100" dirty="0">
              <a:latin typeface="Arial Narrow" panose="020B0606020202030204" pitchFamily="34" charset="0"/>
            </a:endParaRPr>
          </a:p>
          <a:p>
            <a:r>
              <a:rPr lang="fr-FR" sz="1100" dirty="0">
                <a:latin typeface="Arial Narrow" panose="020B0606020202030204" pitchFamily="34" charset="0"/>
              </a:rPr>
              <a:t>Toux ________________________________________  </a:t>
            </a:r>
            <a:r>
              <a:rPr lang="fr-FR" sz="1100" dirty="0" err="1">
                <a:latin typeface="Arial Narrow" panose="020B0606020202030204" pitchFamily="34" charset="0"/>
              </a:rPr>
              <a:t>gët</a:t>
            </a:r>
            <a:endParaRPr lang="fr-FR" sz="1100" dirty="0">
              <a:latin typeface="Arial Narrow" panose="020B0606020202030204" pitchFamily="34" charset="0"/>
            </a:endParaRPr>
          </a:p>
        </p:txBody>
      </p:sp>
      <p:sp>
        <p:nvSpPr>
          <p:cNvPr id="41" name="Rectangle 40">
            <a:extLst>
              <a:ext uri="{FF2B5EF4-FFF2-40B4-BE49-F238E27FC236}">
                <a16:creationId xmlns:a16="http://schemas.microsoft.com/office/drawing/2014/main" id="{13240339-9169-DE9E-A5A8-654466020B70}"/>
              </a:ext>
            </a:extLst>
          </p:cNvPr>
          <p:cNvSpPr/>
          <p:nvPr/>
        </p:nvSpPr>
        <p:spPr>
          <a:xfrm>
            <a:off x="509268" y="6237077"/>
            <a:ext cx="3345996" cy="1446550"/>
          </a:xfrm>
          <a:prstGeom prst="rect">
            <a:avLst/>
          </a:prstGeom>
        </p:spPr>
        <p:txBody>
          <a:bodyPr wrap="square">
            <a:spAutoFit/>
          </a:bodyPr>
          <a:lstStyle/>
          <a:p>
            <a:endParaRPr lang="fr-FR" sz="1100" noProof="0" dirty="0">
              <a:latin typeface="Arial Narrow" panose="020B0606020202030204" pitchFamily="34" charset="0"/>
            </a:endParaRPr>
          </a:p>
          <a:p>
            <a:r>
              <a:rPr lang="fr-FR" sz="1100" noProof="0" dirty="0">
                <a:latin typeface="Arial Narrow" panose="020B0606020202030204" pitchFamily="34" charset="0"/>
              </a:rPr>
              <a:t>Maison ______________________________________ </a:t>
            </a:r>
            <a:r>
              <a:rPr lang="fr-FR" sz="1100" noProof="0" dirty="0" err="1">
                <a:latin typeface="Arial Narrow" panose="020B0606020202030204" pitchFamily="34" charset="0"/>
              </a:rPr>
              <a:t>ker</a:t>
            </a:r>
            <a:endParaRPr lang="fr-FR" sz="1100" noProof="0" dirty="0">
              <a:latin typeface="Arial Narrow" panose="020B0606020202030204" pitchFamily="34" charset="0"/>
            </a:endParaRPr>
          </a:p>
          <a:p>
            <a:r>
              <a:rPr lang="fr-FR" sz="1100" dirty="0">
                <a:latin typeface="Arial Narrow" panose="020B0606020202030204" pitchFamily="34" charset="0"/>
              </a:rPr>
              <a:t>Chambre ______________________________ </a:t>
            </a:r>
            <a:r>
              <a:rPr lang="fr-FR" sz="1100" dirty="0" err="1">
                <a:latin typeface="Arial Narrow" panose="020B0606020202030204" pitchFamily="34" charset="0"/>
              </a:rPr>
              <a:t>dëkkuwaay</a:t>
            </a:r>
            <a:br>
              <a:rPr lang="fr-FR" sz="1100" dirty="0">
                <a:latin typeface="Arial Narrow" panose="020B0606020202030204" pitchFamily="34" charset="0"/>
              </a:rPr>
            </a:br>
            <a:r>
              <a:rPr lang="fr-FR" sz="1100" dirty="0">
                <a:latin typeface="Arial Narrow" panose="020B0606020202030204" pitchFamily="34" charset="0"/>
              </a:rPr>
              <a:t>Lit ______________________________________  </a:t>
            </a:r>
            <a:r>
              <a:rPr lang="fr-FR" sz="1100" dirty="0" err="1">
                <a:latin typeface="Arial Narrow" panose="020B0606020202030204" pitchFamily="34" charset="0"/>
              </a:rPr>
              <a:t>noppalu</a:t>
            </a:r>
            <a:br>
              <a:rPr lang="fr-FR" sz="1100" dirty="0">
                <a:latin typeface="Arial Narrow" panose="020B0606020202030204" pitchFamily="34" charset="0"/>
              </a:rPr>
            </a:br>
            <a:r>
              <a:rPr lang="fr-FR" sz="1100" dirty="0">
                <a:latin typeface="Arial Narrow" panose="020B0606020202030204" pitchFamily="34" charset="0"/>
              </a:rPr>
              <a:t>Chaise ______________________________________  kat</a:t>
            </a:r>
            <a:br>
              <a:rPr lang="fr-FR" sz="1100" dirty="0">
                <a:latin typeface="Arial Narrow" panose="020B0606020202030204" pitchFamily="34" charset="0"/>
              </a:rPr>
            </a:br>
            <a:r>
              <a:rPr lang="fr-FR" sz="1100" dirty="0">
                <a:latin typeface="Arial Narrow" panose="020B0606020202030204" pitchFamily="34" charset="0"/>
              </a:rPr>
              <a:t>Table _____________________________________  </a:t>
            </a:r>
            <a:r>
              <a:rPr lang="fr-FR" sz="1100" dirty="0" err="1">
                <a:latin typeface="Arial Narrow" panose="020B0606020202030204" pitchFamily="34" charset="0"/>
              </a:rPr>
              <a:t>tabala</a:t>
            </a:r>
            <a:br>
              <a:rPr lang="fr-FR" sz="1100" dirty="0">
                <a:latin typeface="Arial Narrow" panose="020B0606020202030204" pitchFamily="34" charset="0"/>
              </a:rPr>
            </a:br>
            <a:r>
              <a:rPr lang="fr-FR" sz="1100" dirty="0">
                <a:latin typeface="Arial Narrow" panose="020B0606020202030204" pitchFamily="34" charset="0"/>
              </a:rPr>
              <a:t>Porte ______________________________________ </a:t>
            </a:r>
            <a:r>
              <a:rPr lang="fr-FR" sz="1100" dirty="0" err="1">
                <a:latin typeface="Arial Narrow" panose="020B0606020202030204" pitchFamily="34" charset="0"/>
              </a:rPr>
              <a:t>buntu</a:t>
            </a:r>
            <a:br>
              <a:rPr lang="fr-FR" sz="1100" dirty="0">
                <a:latin typeface="Arial Narrow" panose="020B0606020202030204" pitchFamily="34" charset="0"/>
              </a:rPr>
            </a:br>
            <a:r>
              <a:rPr lang="fr-FR" sz="1100" dirty="0">
                <a:latin typeface="Arial Narrow" panose="020B0606020202030204" pitchFamily="34" charset="0"/>
              </a:rPr>
              <a:t>Fenêtre __________________________________  </a:t>
            </a:r>
            <a:r>
              <a:rPr lang="fr-FR" sz="1100" dirty="0" err="1">
                <a:latin typeface="Arial Narrow" panose="020B0606020202030204" pitchFamily="34" charset="0"/>
              </a:rPr>
              <a:t>fenetaar</a:t>
            </a:r>
            <a:endParaRPr lang="fr-FR" sz="1100" noProof="0" dirty="0">
              <a:latin typeface="Arial Narrow" panose="020B0606020202030204" pitchFamily="34" charset="0"/>
            </a:endParaRPr>
          </a:p>
        </p:txBody>
      </p:sp>
      <p:sp>
        <p:nvSpPr>
          <p:cNvPr id="44" name="Rectangle 43">
            <a:extLst>
              <a:ext uri="{FF2B5EF4-FFF2-40B4-BE49-F238E27FC236}">
                <a16:creationId xmlns:a16="http://schemas.microsoft.com/office/drawing/2014/main" id="{8CCC665E-2051-D330-1BF1-33740F65B77A}"/>
              </a:ext>
            </a:extLst>
          </p:cNvPr>
          <p:cNvSpPr/>
          <p:nvPr/>
        </p:nvSpPr>
        <p:spPr>
          <a:xfrm>
            <a:off x="533353" y="6154517"/>
            <a:ext cx="99968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5" name="Rectangle 44">
            <a:extLst>
              <a:ext uri="{FF2B5EF4-FFF2-40B4-BE49-F238E27FC236}">
                <a16:creationId xmlns:a16="http://schemas.microsoft.com/office/drawing/2014/main" id="{CDBA4FB6-30FF-CC3D-FCC3-692F6DECD210}"/>
              </a:ext>
            </a:extLst>
          </p:cNvPr>
          <p:cNvSpPr/>
          <p:nvPr/>
        </p:nvSpPr>
        <p:spPr>
          <a:xfrm>
            <a:off x="509200" y="6095942"/>
            <a:ext cx="1523426"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A la maison</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2" name="Rectangle 51">
            <a:extLst>
              <a:ext uri="{FF2B5EF4-FFF2-40B4-BE49-F238E27FC236}">
                <a16:creationId xmlns:a16="http://schemas.microsoft.com/office/drawing/2014/main" id="{4E7AE6BA-25D7-1137-1D0F-C2343F66A405}"/>
              </a:ext>
            </a:extLst>
          </p:cNvPr>
          <p:cNvSpPr/>
          <p:nvPr/>
        </p:nvSpPr>
        <p:spPr>
          <a:xfrm>
            <a:off x="453792" y="7784774"/>
            <a:ext cx="1248226"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Les sentiments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3" name="Rectangle 52">
            <a:extLst>
              <a:ext uri="{FF2B5EF4-FFF2-40B4-BE49-F238E27FC236}">
                <a16:creationId xmlns:a16="http://schemas.microsoft.com/office/drawing/2014/main" id="{59CC47C3-F03A-6AD9-C5AB-FB43D0F5DFFF}"/>
              </a:ext>
            </a:extLst>
          </p:cNvPr>
          <p:cNvSpPr/>
          <p:nvPr/>
        </p:nvSpPr>
        <p:spPr>
          <a:xfrm>
            <a:off x="3869165" y="6491870"/>
            <a:ext cx="145149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Rectangle 53">
            <a:extLst>
              <a:ext uri="{FF2B5EF4-FFF2-40B4-BE49-F238E27FC236}">
                <a16:creationId xmlns:a16="http://schemas.microsoft.com/office/drawing/2014/main" id="{04F2298D-3D7B-921A-29D9-7FE1DCBA02BB}"/>
              </a:ext>
            </a:extLst>
          </p:cNvPr>
          <p:cNvSpPr/>
          <p:nvPr/>
        </p:nvSpPr>
        <p:spPr>
          <a:xfrm>
            <a:off x="3953703" y="6762534"/>
            <a:ext cx="3778250" cy="2123658"/>
          </a:xfrm>
          <a:prstGeom prst="rect">
            <a:avLst/>
          </a:prstGeom>
        </p:spPr>
        <p:txBody>
          <a:bodyPr>
            <a:spAutoFit/>
          </a:bodyPr>
          <a:lstStyle/>
          <a:p>
            <a:r>
              <a:rPr lang="fr-FR" sz="1100" noProof="0" dirty="0">
                <a:latin typeface="Arial Narrow" panose="020B0606020202030204" pitchFamily="34" charset="0"/>
              </a:rPr>
              <a:t>Fais attention ! __________________________ </a:t>
            </a:r>
            <a:r>
              <a:rPr lang="fr-FR" sz="1100" dirty="0">
                <a:latin typeface="Arial Narrow" panose="020B0606020202030204" pitchFamily="34" charset="0"/>
              </a:rPr>
              <a:t>b</a:t>
            </a:r>
            <a:r>
              <a:rPr lang="fr-FR" sz="1100" noProof="0" dirty="0" err="1">
                <a:latin typeface="Arial Narrow" panose="020B0606020202030204" pitchFamily="34" charset="0"/>
              </a:rPr>
              <a:t>ul</a:t>
            </a:r>
            <a:r>
              <a:rPr lang="fr-FR" sz="1100" noProof="0" dirty="0">
                <a:latin typeface="Arial Narrow" panose="020B0606020202030204" pitchFamily="34" charset="0"/>
              </a:rPr>
              <a:t> </a:t>
            </a:r>
            <a:r>
              <a:rPr lang="fr-FR" sz="1100" noProof="0" dirty="0" err="1">
                <a:latin typeface="Arial Narrow" panose="020B0606020202030204" pitchFamily="34" charset="0"/>
              </a:rPr>
              <a:t>fanaan</a:t>
            </a:r>
            <a:r>
              <a:rPr lang="fr-FR" sz="1100" noProof="0" dirty="0">
                <a:latin typeface="Arial Narrow" panose="020B0606020202030204" pitchFamily="34" charset="0"/>
              </a:rPr>
              <a:t> !</a:t>
            </a:r>
          </a:p>
          <a:p>
            <a:r>
              <a:rPr lang="fr-FR" sz="1100" dirty="0">
                <a:latin typeface="Arial Narrow" panose="020B0606020202030204" pitchFamily="34" charset="0"/>
              </a:rPr>
              <a:t>Dépêche-toi _______________________  </a:t>
            </a:r>
            <a:r>
              <a:rPr lang="fr-FR" sz="1100" dirty="0" err="1">
                <a:latin typeface="Arial Narrow" panose="020B0606020202030204" pitchFamily="34" charset="0"/>
              </a:rPr>
              <a:t>yeggale</a:t>
            </a:r>
            <a:r>
              <a:rPr lang="fr-FR" sz="1100" dirty="0">
                <a:latin typeface="Arial Narrow" panose="020B0606020202030204" pitchFamily="34" charset="0"/>
              </a:rPr>
              <a:t> sa </a:t>
            </a:r>
            <a:r>
              <a:rPr lang="fr-FR" sz="1100" dirty="0" err="1">
                <a:latin typeface="Arial Narrow" panose="020B0606020202030204" pitchFamily="34" charset="0"/>
              </a:rPr>
              <a:t>bopp</a:t>
            </a:r>
            <a:r>
              <a:rPr lang="fr-FR" sz="1100" dirty="0">
                <a:latin typeface="Arial Narrow" panose="020B0606020202030204" pitchFamily="34" charset="0"/>
              </a:rPr>
              <a:t> !</a:t>
            </a:r>
          </a:p>
          <a:p>
            <a:r>
              <a:rPr lang="fr-FR" sz="1100" noProof="0" dirty="0">
                <a:latin typeface="Arial Narrow" panose="020B0606020202030204" pitchFamily="34" charset="0"/>
              </a:rPr>
              <a:t>Attends ____________________________________ </a:t>
            </a:r>
            <a:r>
              <a:rPr lang="fr-FR" sz="1100" noProof="0" dirty="0" err="1">
                <a:latin typeface="Arial Narrow" panose="020B0606020202030204" pitchFamily="34" charset="0"/>
              </a:rPr>
              <a:t>xaaral</a:t>
            </a:r>
            <a:endParaRPr lang="fr-FR" sz="1100" noProof="0" dirty="0">
              <a:latin typeface="Arial Narrow" panose="020B0606020202030204" pitchFamily="34" charset="0"/>
            </a:endParaRPr>
          </a:p>
          <a:p>
            <a:r>
              <a:rPr lang="fr-FR" sz="1100" dirty="0">
                <a:latin typeface="Arial Narrow" panose="020B0606020202030204" pitchFamily="34" charset="0"/>
              </a:rPr>
              <a:t>C’est vrai __________________________________  </a:t>
            </a:r>
            <a:r>
              <a:rPr lang="fr-FR" sz="1100" dirty="0" err="1">
                <a:latin typeface="Arial Narrow" panose="020B0606020202030204" pitchFamily="34" charset="0"/>
              </a:rPr>
              <a:t>dof</a:t>
            </a:r>
            <a:r>
              <a:rPr lang="fr-FR" sz="1100" dirty="0">
                <a:latin typeface="Arial Narrow" panose="020B0606020202030204" pitchFamily="34" charset="0"/>
              </a:rPr>
              <a:t> na</a:t>
            </a:r>
          </a:p>
          <a:p>
            <a:r>
              <a:rPr lang="fr-FR" sz="1100" noProof="0" dirty="0">
                <a:latin typeface="Arial Narrow" panose="020B0606020202030204" pitchFamily="34" charset="0"/>
              </a:rPr>
              <a:t>C’est faux ________________________________ </a:t>
            </a:r>
            <a:r>
              <a:rPr lang="fr-FR" sz="1100" dirty="0" err="1">
                <a:latin typeface="Arial Narrow" panose="020B0606020202030204" pitchFamily="34" charset="0"/>
              </a:rPr>
              <a:t>dul</a:t>
            </a:r>
            <a:r>
              <a:rPr lang="fr-FR" sz="1100" dirty="0">
                <a:latin typeface="Arial Narrow" panose="020B0606020202030204" pitchFamily="34" charset="0"/>
              </a:rPr>
              <a:t> </a:t>
            </a:r>
            <a:r>
              <a:rPr lang="fr-FR" sz="1100" dirty="0" err="1">
                <a:latin typeface="Arial Narrow" panose="020B0606020202030204" pitchFamily="34" charset="0"/>
              </a:rPr>
              <a:t>njàng</a:t>
            </a:r>
            <a:endParaRPr lang="fr-FR" sz="1100" dirty="0">
              <a:latin typeface="Arial Narrow" panose="020B0606020202030204" pitchFamily="34" charset="0"/>
            </a:endParaRPr>
          </a:p>
          <a:p>
            <a:r>
              <a:rPr lang="fr-FR" sz="1100" noProof="0" dirty="0">
                <a:latin typeface="Arial Narrow" panose="020B0606020202030204" pitchFamily="34" charset="0"/>
              </a:rPr>
              <a:t>Je ne sais pas _____________________________ </a:t>
            </a:r>
            <a:r>
              <a:rPr lang="fr-FR" sz="1100" noProof="0" dirty="0" err="1">
                <a:latin typeface="Arial Narrow" panose="020B0606020202030204" pitchFamily="34" charset="0"/>
              </a:rPr>
              <a:t>xamuma</a:t>
            </a:r>
            <a:endParaRPr lang="fr-FR" sz="1100" noProof="0" dirty="0">
              <a:latin typeface="Arial Narrow" panose="020B0606020202030204" pitchFamily="34" charset="0"/>
            </a:endParaRPr>
          </a:p>
          <a:p>
            <a:r>
              <a:rPr lang="fr-FR" sz="1100" dirty="0">
                <a:latin typeface="Arial Narrow" panose="020B0606020202030204" pitchFamily="34" charset="0"/>
              </a:rPr>
              <a:t>Pas de problème _______________________ </a:t>
            </a:r>
            <a:r>
              <a:rPr lang="fr-FR" sz="1100" dirty="0" err="1">
                <a:latin typeface="Arial Narrow" panose="020B0606020202030204" pitchFamily="34" charset="0"/>
              </a:rPr>
              <a:t>amul</a:t>
            </a:r>
            <a:r>
              <a:rPr lang="fr-FR" sz="1100" dirty="0">
                <a:latin typeface="Arial Narrow" panose="020B0606020202030204" pitchFamily="34" charset="0"/>
              </a:rPr>
              <a:t> </a:t>
            </a:r>
            <a:r>
              <a:rPr lang="fr-FR" sz="1100" dirty="0" err="1">
                <a:latin typeface="Arial Narrow" panose="020B0606020202030204" pitchFamily="34" charset="0"/>
              </a:rPr>
              <a:t>problem</a:t>
            </a:r>
            <a:endParaRPr lang="fr-FR" sz="1100" dirty="0">
              <a:latin typeface="Arial Narrow" panose="020B0606020202030204" pitchFamily="34" charset="0"/>
            </a:endParaRPr>
          </a:p>
          <a:p>
            <a:r>
              <a:rPr lang="fr-FR" sz="1100" noProof="0" dirty="0">
                <a:latin typeface="Arial Narrow" panose="020B0606020202030204" pitchFamily="34" charset="0"/>
              </a:rPr>
              <a:t>Comment t’appelles-tu ? ____________________ </a:t>
            </a:r>
            <a:r>
              <a:rPr lang="fr-FR" sz="1100" dirty="0" err="1">
                <a:latin typeface="Arial Narrow" panose="020B0606020202030204" pitchFamily="34" charset="0"/>
              </a:rPr>
              <a:t>noo</a:t>
            </a:r>
            <a:r>
              <a:rPr lang="fr-FR" sz="1100" dirty="0">
                <a:latin typeface="Arial Narrow" panose="020B0606020202030204" pitchFamily="34" charset="0"/>
              </a:rPr>
              <a:t> </a:t>
            </a:r>
            <a:r>
              <a:rPr lang="fr-FR" sz="1100" dirty="0" err="1">
                <a:latin typeface="Arial Narrow" panose="020B0606020202030204" pitchFamily="34" charset="0"/>
              </a:rPr>
              <a:t>tudd</a:t>
            </a:r>
            <a:r>
              <a:rPr lang="fr-FR" sz="1100" dirty="0">
                <a:latin typeface="Arial Narrow" panose="020B0606020202030204" pitchFamily="34" charset="0"/>
              </a:rPr>
              <a:t> ?</a:t>
            </a:r>
          </a:p>
          <a:p>
            <a:r>
              <a:rPr lang="fr-FR" sz="1100" noProof="0" dirty="0">
                <a:latin typeface="Arial Narrow" panose="020B0606020202030204" pitchFamily="34" charset="0"/>
              </a:rPr>
              <a:t>Je m’appelle ____________________________ </a:t>
            </a:r>
            <a:r>
              <a:rPr lang="fr-FR" sz="1100" noProof="0" dirty="0" err="1">
                <a:latin typeface="Arial Narrow" panose="020B0606020202030204" pitchFamily="34" charset="0"/>
              </a:rPr>
              <a:t>maangi</a:t>
            </a:r>
            <a:r>
              <a:rPr lang="fr-FR" sz="1100" noProof="0" dirty="0">
                <a:latin typeface="Arial Narrow" panose="020B0606020202030204" pitchFamily="34" charset="0"/>
              </a:rPr>
              <a:t> </a:t>
            </a:r>
            <a:r>
              <a:rPr lang="fr-FR" sz="1100" noProof="0" dirty="0" err="1">
                <a:latin typeface="Arial Narrow" panose="020B0606020202030204" pitchFamily="34" charset="0"/>
              </a:rPr>
              <a:t>tudd</a:t>
            </a:r>
            <a:endParaRPr lang="fr-FR" sz="1100" noProof="0" dirty="0">
              <a:latin typeface="Arial Narrow" panose="020B0606020202030204" pitchFamily="34" charset="0"/>
            </a:endParaRPr>
          </a:p>
          <a:p>
            <a:r>
              <a:rPr lang="fr-FR" sz="1100" dirty="0">
                <a:latin typeface="Arial Narrow" panose="020B0606020202030204" pitchFamily="34" charset="0"/>
              </a:rPr>
              <a:t>Je vais à ________________________________ </a:t>
            </a:r>
            <a:r>
              <a:rPr lang="fr-FR" sz="1100" dirty="0" err="1">
                <a:latin typeface="Arial Narrow" panose="020B0606020202030204" pitchFamily="34" charset="0"/>
              </a:rPr>
              <a:t>dinaa</a:t>
            </a:r>
            <a:r>
              <a:rPr lang="fr-FR" sz="1100" dirty="0">
                <a:latin typeface="Arial Narrow" panose="020B0606020202030204" pitchFamily="34" charset="0"/>
              </a:rPr>
              <a:t> </a:t>
            </a:r>
            <a:r>
              <a:rPr lang="fr-FR" sz="1100" dirty="0" err="1">
                <a:latin typeface="Arial Narrow" panose="020B0606020202030204" pitchFamily="34" charset="0"/>
              </a:rPr>
              <a:t>dem</a:t>
            </a:r>
            <a:endParaRPr lang="fr-FR" sz="1100" dirty="0">
              <a:latin typeface="Arial Narrow" panose="020B0606020202030204" pitchFamily="34" charset="0"/>
            </a:endParaRPr>
          </a:p>
          <a:p>
            <a:r>
              <a:rPr lang="fr-FR" sz="1100" dirty="0">
                <a:latin typeface="Arial Narrow" panose="020B0606020202030204" pitchFamily="34" charset="0"/>
              </a:rPr>
              <a:t>Combien ca coûte ? ________________________ </a:t>
            </a:r>
            <a:r>
              <a:rPr lang="fr-FR" sz="1100" dirty="0" err="1">
                <a:latin typeface="Arial Narrow" panose="020B0606020202030204" pitchFamily="34" charset="0"/>
              </a:rPr>
              <a:t>ñaata</a:t>
            </a:r>
            <a:r>
              <a:rPr lang="fr-FR" sz="1100" dirty="0">
                <a:latin typeface="Arial Narrow" panose="020B0606020202030204" pitchFamily="34" charset="0"/>
              </a:rPr>
              <a:t> la ?</a:t>
            </a:r>
          </a:p>
          <a:p>
            <a:r>
              <a:rPr lang="fr-FR" sz="1100" noProof="0" dirty="0">
                <a:latin typeface="Arial Narrow" panose="020B0606020202030204" pitchFamily="34" charset="0"/>
              </a:rPr>
              <a:t>Je n’ai pas d’argent _____________________ </a:t>
            </a:r>
            <a:r>
              <a:rPr lang="fr-FR" sz="1100" dirty="0">
                <a:latin typeface="Arial Narrow" panose="020B0606020202030204" pitchFamily="34" charset="0"/>
              </a:rPr>
              <a:t>a</a:t>
            </a:r>
            <a:r>
              <a:rPr lang="fr-FR" sz="1100" noProof="0" dirty="0" err="1">
                <a:latin typeface="Arial Narrow" panose="020B0606020202030204" pitchFamily="34" charset="0"/>
              </a:rPr>
              <a:t>muma</a:t>
            </a:r>
            <a:r>
              <a:rPr lang="fr-FR" sz="1100" noProof="0" dirty="0">
                <a:latin typeface="Arial Narrow" panose="020B0606020202030204" pitchFamily="34" charset="0"/>
              </a:rPr>
              <a:t> </a:t>
            </a:r>
            <a:r>
              <a:rPr lang="fr-FR" sz="1100" noProof="0" dirty="0" err="1">
                <a:latin typeface="Arial Narrow" panose="020B0606020202030204" pitchFamily="34" charset="0"/>
              </a:rPr>
              <a:t>xaalis</a:t>
            </a:r>
            <a:r>
              <a:rPr lang="fr-FR" sz="1100" noProof="0" dirty="0">
                <a:latin typeface="Arial Narrow" panose="020B0606020202030204" pitchFamily="34" charset="0"/>
              </a:rPr>
              <a:t> </a:t>
            </a:r>
          </a:p>
        </p:txBody>
      </p:sp>
      <p:sp>
        <p:nvSpPr>
          <p:cNvPr id="55" name="Rectangle 54">
            <a:extLst>
              <a:ext uri="{FF2B5EF4-FFF2-40B4-BE49-F238E27FC236}">
                <a16:creationId xmlns:a16="http://schemas.microsoft.com/office/drawing/2014/main" id="{20E65A8F-1441-8884-10C7-6CB6D6DBB3E9}"/>
              </a:ext>
            </a:extLst>
          </p:cNvPr>
          <p:cNvSpPr/>
          <p:nvPr/>
        </p:nvSpPr>
        <p:spPr>
          <a:xfrm>
            <a:off x="3838272" y="6449039"/>
            <a:ext cx="1542506" cy="307777"/>
          </a:xfrm>
          <a:prstGeom prst="rect">
            <a:avLst/>
          </a:prstGeom>
        </p:spPr>
        <p:txBody>
          <a:bodyPr wrap="square">
            <a:spAutoFit/>
          </a:bodyPr>
          <a:lstStyle/>
          <a:p>
            <a:pPr>
              <a:spcAft>
                <a:spcPts val="0"/>
              </a:spcAft>
            </a:pPr>
            <a:r>
              <a:rPr lang="fr-FR" sz="1400" b="1" dirty="0">
                <a:solidFill>
                  <a:schemeClr val="bg1"/>
                </a:solidFill>
                <a:effectLst/>
                <a:latin typeface="Arial Narrow" panose="020B0606020202030204" pitchFamily="34" charset="0"/>
                <a:ea typeface="Times New Roman" panose="02020603050405020304" pitchFamily="18" charset="0"/>
                <a:cs typeface="Arial" panose="020B0604020202020204" pitchFamily="34" charset="0"/>
              </a:rPr>
              <a:t>Expressions utiles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1775CF01-EFF1-E563-070A-30FF5B8519F6}"/>
              </a:ext>
            </a:extLst>
          </p:cNvPr>
          <p:cNvSpPr/>
          <p:nvPr/>
        </p:nvSpPr>
        <p:spPr>
          <a:xfrm>
            <a:off x="509200" y="7938662"/>
            <a:ext cx="3345996" cy="1277273"/>
          </a:xfrm>
          <a:prstGeom prst="rect">
            <a:avLst/>
          </a:prstGeom>
        </p:spPr>
        <p:txBody>
          <a:bodyPr wrap="square">
            <a:spAutoFit/>
          </a:bodyPr>
          <a:lstStyle/>
          <a:p>
            <a:endParaRPr lang="fr-FR" sz="1100" noProof="0" dirty="0">
              <a:latin typeface="Arial Narrow" panose="020B0606020202030204" pitchFamily="34" charset="0"/>
            </a:endParaRPr>
          </a:p>
          <a:p>
            <a:r>
              <a:rPr lang="fr-FR" sz="1100" noProof="0" dirty="0">
                <a:latin typeface="Arial Narrow" panose="020B0606020202030204" pitchFamily="34" charset="0"/>
              </a:rPr>
              <a:t>Heureux _____________________________________ </a:t>
            </a:r>
            <a:r>
              <a:rPr lang="fr-FR" sz="1100" noProof="0" dirty="0" err="1">
                <a:latin typeface="Arial Narrow" panose="020B0606020202030204" pitchFamily="34" charset="0"/>
              </a:rPr>
              <a:t>bég</a:t>
            </a:r>
            <a:endParaRPr lang="fr-FR" sz="1100" noProof="0" dirty="0">
              <a:latin typeface="Arial Narrow" panose="020B0606020202030204" pitchFamily="34" charset="0"/>
            </a:endParaRPr>
          </a:p>
          <a:p>
            <a:r>
              <a:rPr lang="fr-FR" sz="1100" dirty="0">
                <a:latin typeface="Arial Narrow" panose="020B0606020202030204" pitchFamily="34" charset="0"/>
              </a:rPr>
              <a:t>Triste ______________________________________ </a:t>
            </a:r>
            <a:r>
              <a:rPr lang="fr-FR" sz="1100" dirty="0" err="1">
                <a:latin typeface="Arial Narrow" panose="020B0606020202030204" pitchFamily="34" charset="0"/>
              </a:rPr>
              <a:t>dëgër</a:t>
            </a:r>
            <a:endParaRPr lang="fr-FR" sz="1100" dirty="0">
              <a:latin typeface="Arial Narrow" panose="020B0606020202030204" pitchFamily="34" charset="0"/>
            </a:endParaRPr>
          </a:p>
          <a:p>
            <a:r>
              <a:rPr lang="fr-FR" sz="1100" noProof="0" dirty="0">
                <a:latin typeface="Arial Narrow" panose="020B0606020202030204" pitchFamily="34" charset="0"/>
              </a:rPr>
              <a:t>Fatigué _____________________________________ sonal</a:t>
            </a:r>
            <a:br>
              <a:rPr lang="fr-FR" sz="1100" noProof="0" dirty="0">
                <a:latin typeface="Arial Narrow" panose="020B0606020202030204" pitchFamily="34" charset="0"/>
              </a:rPr>
            </a:br>
            <a:r>
              <a:rPr lang="fr-FR" sz="1100" noProof="0" dirty="0">
                <a:latin typeface="Arial Narrow" panose="020B0606020202030204" pitchFamily="34" charset="0"/>
              </a:rPr>
              <a:t>Malade ____________________________________  </a:t>
            </a:r>
            <a:r>
              <a:rPr lang="fr-FR" sz="1100" noProof="0" dirty="0" err="1">
                <a:latin typeface="Arial Narrow" panose="020B0606020202030204" pitchFamily="34" charset="0"/>
              </a:rPr>
              <a:t>feebar</a:t>
            </a:r>
            <a:br>
              <a:rPr lang="fr-FR" sz="1100" noProof="0" dirty="0">
                <a:latin typeface="Arial Narrow" panose="020B0606020202030204" pitchFamily="34" charset="0"/>
              </a:rPr>
            </a:br>
            <a:r>
              <a:rPr lang="fr-FR" sz="1100" noProof="0" dirty="0">
                <a:latin typeface="Arial Narrow" panose="020B0606020202030204" pitchFamily="34" charset="0"/>
              </a:rPr>
              <a:t>Fâché _______________________________________  </a:t>
            </a:r>
            <a:r>
              <a:rPr lang="fr-FR" sz="1100" noProof="0" dirty="0" err="1">
                <a:latin typeface="Arial Narrow" panose="020B0606020202030204" pitchFamily="34" charset="0"/>
              </a:rPr>
              <a:t>yàq</a:t>
            </a:r>
            <a:br>
              <a:rPr lang="fr-FR" sz="1100" noProof="0" dirty="0">
                <a:latin typeface="Arial Narrow" panose="020B0606020202030204" pitchFamily="34" charset="0"/>
              </a:rPr>
            </a:br>
            <a:r>
              <a:rPr lang="fr-FR" sz="1100" noProof="0" dirty="0">
                <a:latin typeface="Arial Narrow" panose="020B0606020202030204" pitchFamily="34" charset="0"/>
              </a:rPr>
              <a:t>Peur _______________________________________  </a:t>
            </a:r>
            <a:r>
              <a:rPr lang="fr-FR" sz="1100" noProof="0" dirty="0" err="1">
                <a:latin typeface="Arial Narrow" panose="020B0606020202030204" pitchFamily="34" charset="0"/>
              </a:rPr>
              <a:t>ragal</a:t>
            </a:r>
            <a:endParaRPr lang="fr-FR" sz="1100" noProof="0" dirty="0">
              <a:latin typeface="Arial Narrow" panose="020B0606020202030204" pitchFamily="34" charset="0"/>
            </a:endParaRPr>
          </a:p>
        </p:txBody>
      </p:sp>
      <p:sp>
        <p:nvSpPr>
          <p:cNvPr id="28" name="Rectangle 27">
            <a:extLst>
              <a:ext uri="{FF2B5EF4-FFF2-40B4-BE49-F238E27FC236}">
                <a16:creationId xmlns:a16="http://schemas.microsoft.com/office/drawing/2014/main" id="{ABFA9A4B-7993-F9FF-22D7-D006EE6C5E61}"/>
              </a:ext>
            </a:extLst>
          </p:cNvPr>
          <p:cNvSpPr/>
          <p:nvPr/>
        </p:nvSpPr>
        <p:spPr>
          <a:xfrm>
            <a:off x="3838272" y="4279148"/>
            <a:ext cx="982474"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Santé</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0893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7322" y="528328"/>
            <a:ext cx="6581646" cy="1625074"/>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Rectangle 3"/>
          <p:cNvSpPr/>
          <p:nvPr/>
        </p:nvSpPr>
        <p:spPr>
          <a:xfrm>
            <a:off x="468008" y="544245"/>
            <a:ext cx="6623660" cy="1615827"/>
          </a:xfrm>
          <a:prstGeom prst="rect">
            <a:avLst/>
          </a:prstGeom>
        </p:spPr>
        <p:txBody>
          <a:bodyPr wrap="square">
            <a:spAutoFit/>
          </a:bodyPr>
          <a:lstStyle/>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Dénomination :</a:t>
            </a:r>
            <a:r>
              <a:rPr lang="fr-FR" sz="1100" noProof="0" dirty="0">
                <a:latin typeface="Arial Narrow" panose="020B0606020202030204" pitchFamily="34" charset="0"/>
                <a:ea typeface="Times New Roman" panose="02020603050405020304" pitchFamily="18" charset="0"/>
              </a:rPr>
              <a:t> Institut de Coopération pour le Développement  en  Afrique             </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Siège social :</a:t>
            </a:r>
            <a:r>
              <a:rPr lang="fr-FR" sz="1100" noProof="0" dirty="0">
                <a:latin typeface="Arial Narrow" panose="020B0606020202030204" pitchFamily="34" charset="0"/>
                <a:ea typeface="Times New Roman" panose="02020603050405020304" pitchFamily="18" charset="0"/>
              </a:rPr>
              <a:t> 10, Bd du Collet – bât A - 13008  Marseille   </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Nature juridique :</a:t>
            </a:r>
            <a:r>
              <a:rPr lang="fr-FR" sz="1100" noProof="0" dirty="0">
                <a:latin typeface="Arial Narrow" panose="020B0606020202030204" pitchFamily="34" charset="0"/>
                <a:ea typeface="Times New Roman" panose="02020603050405020304" pitchFamily="18" charset="0"/>
              </a:rPr>
              <a:t> Association loi 1901 reconnue d’Intérêt Général [art. 200 &amp; 238 bis du CGI]</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Date de création :</a:t>
            </a:r>
            <a:r>
              <a:rPr lang="fr-FR" sz="1100" noProof="0" dirty="0">
                <a:latin typeface="Arial Narrow" panose="020B0606020202030204" pitchFamily="34" charset="0"/>
                <a:ea typeface="Times New Roman" panose="02020603050405020304" pitchFamily="18" charset="0"/>
              </a:rPr>
              <a:t> 24 septembre 2005</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Parution au JO :</a:t>
            </a:r>
            <a:r>
              <a:rPr lang="fr-FR" sz="1100" noProof="0" dirty="0">
                <a:latin typeface="Arial Narrow" panose="020B0606020202030204" pitchFamily="34" charset="0"/>
                <a:ea typeface="Times New Roman" panose="02020603050405020304" pitchFamily="18" charset="0"/>
              </a:rPr>
              <a:t> 29 octobre 2005</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Numéro SIRET :</a:t>
            </a:r>
            <a:r>
              <a:rPr lang="fr-FR" sz="1100" noProof="0" dirty="0">
                <a:latin typeface="Arial Narrow" panose="020B0606020202030204" pitchFamily="34" charset="0"/>
                <a:ea typeface="Times New Roman" panose="02020603050405020304" pitchFamily="18" charset="0"/>
              </a:rPr>
              <a:t> 485 237 002 00079 / </a:t>
            </a:r>
            <a:r>
              <a:rPr lang="fr-FR" sz="1100" b="1" noProof="0" dirty="0">
                <a:solidFill>
                  <a:srgbClr val="B20909"/>
                </a:solidFill>
                <a:latin typeface="Arial Narrow" panose="020B0606020202030204" pitchFamily="34" charset="0"/>
                <a:ea typeface="Times New Roman" panose="02020603050405020304" pitchFamily="18" charset="0"/>
              </a:rPr>
              <a:t>Code APE :</a:t>
            </a:r>
            <a:r>
              <a:rPr lang="fr-FR" sz="1100" noProof="0" dirty="0">
                <a:latin typeface="Arial Narrow" panose="020B0606020202030204" pitchFamily="34" charset="0"/>
                <a:ea typeface="Times New Roman" panose="02020603050405020304" pitchFamily="18" charset="0"/>
              </a:rPr>
              <a:t> 9499Z / </a:t>
            </a:r>
            <a:r>
              <a:rPr lang="fr-FR" sz="1100" b="1" noProof="0" dirty="0">
                <a:solidFill>
                  <a:srgbClr val="B20909"/>
                </a:solidFill>
                <a:latin typeface="Arial Narrow" panose="020B0606020202030204" pitchFamily="34" charset="0"/>
                <a:ea typeface="Times New Roman" panose="02020603050405020304" pitchFamily="18" charset="0"/>
              </a:rPr>
              <a:t>Code RNA :</a:t>
            </a:r>
            <a:r>
              <a:rPr lang="fr-FR" sz="1100" noProof="0" dirty="0">
                <a:latin typeface="Arial Narrow" panose="020B0606020202030204" pitchFamily="34" charset="0"/>
                <a:ea typeface="Times New Roman" panose="02020603050405020304" pitchFamily="18" charset="0"/>
              </a:rPr>
              <a:t> W042000503 </a:t>
            </a: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Représentant légal :</a:t>
            </a:r>
            <a:r>
              <a:rPr lang="fr-FR" sz="1100" noProof="0" dirty="0">
                <a:latin typeface="Arial Narrow" panose="020B0606020202030204" pitchFamily="34" charset="0"/>
                <a:ea typeface="Times New Roman" panose="02020603050405020304" pitchFamily="18" charset="0"/>
              </a:rPr>
              <a:t> Henri DALBIES (Président) / </a:t>
            </a:r>
            <a:r>
              <a:rPr lang="fr-FR" sz="1100" b="1" noProof="0" dirty="0">
                <a:solidFill>
                  <a:srgbClr val="B20909"/>
                </a:solidFill>
                <a:latin typeface="Arial Narrow" panose="020B0606020202030204" pitchFamily="34" charset="0"/>
                <a:ea typeface="Times New Roman" panose="02020603050405020304" pitchFamily="18" charset="0"/>
              </a:rPr>
              <a:t>Domicile :</a:t>
            </a:r>
            <a:r>
              <a:rPr lang="fr-FR" sz="1100" noProof="0" dirty="0">
                <a:latin typeface="Arial Narrow" panose="020B0606020202030204" pitchFamily="34" charset="0"/>
                <a:ea typeface="Times New Roman" panose="02020603050405020304" pitchFamily="18" charset="0"/>
              </a:rPr>
              <a:t> Château-Garnier - 04 170 Thorame-Basse </a:t>
            </a:r>
            <a:r>
              <a:rPr lang="fr-FR" sz="1100" noProof="0" dirty="0">
                <a:latin typeface="Arial Narrow" panose="020B0606020202030204" pitchFamily="34" charset="0"/>
                <a:ea typeface="Times New Roman" panose="02020603050405020304" pitchFamily="18" charset="0"/>
                <a:hlinkClick r:id="rId2"/>
              </a:rPr>
              <a:t>dalbieshenri2@gmail.com</a:t>
            </a:r>
            <a:r>
              <a:rPr lang="fr-FR" sz="1100" noProof="0" dirty="0">
                <a:latin typeface="Arial Narrow" panose="020B0606020202030204" pitchFamily="34" charset="0"/>
                <a:ea typeface="Times New Roman" panose="02020603050405020304" pitchFamily="18" charset="0"/>
              </a:rPr>
              <a:t> / </a:t>
            </a:r>
            <a:r>
              <a:rPr lang="fr-FR" sz="1100" b="1" noProof="0" dirty="0">
                <a:solidFill>
                  <a:srgbClr val="B20909"/>
                </a:solidFill>
                <a:latin typeface="Arial Narrow" panose="020B0606020202030204" pitchFamily="34" charset="0"/>
                <a:ea typeface="Times New Roman" panose="02020603050405020304" pitchFamily="18" charset="0"/>
              </a:rPr>
              <a:t>Tel. :</a:t>
            </a:r>
            <a:r>
              <a:rPr lang="fr-FR" sz="1100" noProof="0" dirty="0">
                <a:latin typeface="Arial Narrow" panose="020B0606020202030204" pitchFamily="34" charset="0"/>
                <a:ea typeface="Times New Roman" panose="02020603050405020304" pitchFamily="18" charset="0"/>
              </a:rPr>
              <a:t> +33 (0)4 92 83 92 80  /  +33 (0)6 81 22 58 05  /  </a:t>
            </a:r>
            <a:r>
              <a:rPr lang="fr-FR" sz="1100" b="1" noProof="0" dirty="0">
                <a:solidFill>
                  <a:srgbClr val="B20909"/>
                </a:solidFill>
                <a:latin typeface="Arial Narrow" panose="020B0606020202030204" pitchFamily="34" charset="0"/>
                <a:ea typeface="Times New Roman" panose="02020603050405020304" pitchFamily="18" charset="0"/>
              </a:rPr>
              <a:t>Skype :</a:t>
            </a:r>
            <a:r>
              <a:rPr lang="fr-FR" sz="1100" noProof="0" dirty="0">
                <a:latin typeface="Arial Narrow" panose="020B0606020202030204" pitchFamily="34" charset="0"/>
                <a:ea typeface="Times New Roman" panose="02020603050405020304" pitchFamily="18" charset="0"/>
              </a:rPr>
              <a:t> </a:t>
            </a:r>
            <a:r>
              <a:rPr lang="fr-FR" sz="1100" noProof="0" dirty="0" err="1">
                <a:latin typeface="Arial Narrow" panose="020B0606020202030204" pitchFamily="34" charset="0"/>
                <a:ea typeface="Times New Roman" panose="02020603050405020304" pitchFamily="18" charset="0"/>
              </a:rPr>
              <a:t>henridal</a:t>
            </a:r>
            <a:endParaRPr lang="fr-FR" sz="1100" noProof="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tabLst>
                <a:tab pos="8629650" algn="l"/>
              </a:tabLst>
            </a:pPr>
            <a:r>
              <a:rPr lang="fr-FR" sz="1100" b="1" noProof="0" dirty="0">
                <a:solidFill>
                  <a:srgbClr val="B20909"/>
                </a:solidFill>
                <a:latin typeface="Arial Narrow" panose="020B0606020202030204" pitchFamily="34" charset="0"/>
                <a:ea typeface="Times New Roman" panose="02020603050405020304" pitchFamily="18" charset="0"/>
              </a:rPr>
              <a:t>Direction Générale France :</a:t>
            </a:r>
            <a:r>
              <a:rPr lang="fr-FR" sz="1100" noProof="0" dirty="0">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hlinkClick r:id="rId3"/>
              </a:rPr>
              <a:t>contact.icd-afrique@icd-afrique.org</a:t>
            </a:r>
            <a:r>
              <a:rPr lang="fr-FR" sz="1100" noProof="0" dirty="0">
                <a:latin typeface="Arial Narrow" panose="020B0606020202030204" pitchFamily="34" charset="0"/>
                <a:ea typeface="Times New Roman" panose="02020603050405020304" pitchFamily="18" charset="0"/>
              </a:rPr>
              <a:t> / </a:t>
            </a:r>
            <a:r>
              <a:rPr lang="fr-FR" sz="1100" b="1" noProof="0" dirty="0">
                <a:solidFill>
                  <a:srgbClr val="B20909"/>
                </a:solidFill>
                <a:latin typeface="Arial Narrow" panose="020B0606020202030204" pitchFamily="34" charset="0"/>
                <a:ea typeface="Times New Roman" panose="02020603050405020304" pitchFamily="18" charset="0"/>
              </a:rPr>
              <a:t>Tél. :</a:t>
            </a:r>
            <a:r>
              <a:rPr lang="fr-FR" sz="1100" noProof="0" dirty="0">
                <a:latin typeface="Arial Narrow" panose="020B0606020202030204" pitchFamily="34" charset="0"/>
                <a:ea typeface="Times New Roman" panose="02020603050405020304" pitchFamily="18" charset="0"/>
              </a:rPr>
              <a:t> +33  (0)4 92 83 92 80 / +33 (0)6 81 22 58 05 </a:t>
            </a:r>
          </a:p>
        </p:txBody>
      </p:sp>
      <p:sp>
        <p:nvSpPr>
          <p:cNvPr id="8" name="Rectangle 7"/>
          <p:cNvSpPr/>
          <p:nvPr/>
        </p:nvSpPr>
        <p:spPr>
          <a:xfrm>
            <a:off x="474112" y="208100"/>
            <a:ext cx="661755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p:cNvSpPr txBox="1"/>
          <p:nvPr/>
        </p:nvSpPr>
        <p:spPr>
          <a:xfrm>
            <a:off x="208556" y="9863846"/>
            <a:ext cx="7220490" cy="646331"/>
          </a:xfrm>
          <a:prstGeom prst="rect">
            <a:avLst/>
          </a:prstGeom>
          <a:noFill/>
        </p:spPr>
        <p:txBody>
          <a:bodyPr wrap="square" rtlCol="0">
            <a:spAutoFit/>
          </a:bodyPr>
          <a:lstStyle/>
          <a:p>
            <a:pPr algn="ctr"/>
            <a:r>
              <a:rPr lang="fr-FR" sz="900" noProof="0" dirty="0">
                <a:solidFill>
                  <a:schemeClr val="bg1">
                    <a:lumMod val="75000"/>
                  </a:schemeClr>
                </a:solidFill>
              </a:rPr>
              <a:t>ICD-Afrique – </a:t>
            </a:r>
            <a:r>
              <a:rPr lang="fr-FR" sz="900" u="sng" noProof="0" dirty="0">
                <a:hlinkClick r:id="rId4"/>
              </a:rPr>
              <a:t>www.icd-afrique.org</a:t>
            </a:r>
            <a:r>
              <a:rPr lang="fr-FR" sz="900" noProof="0" dirty="0"/>
              <a:t>  </a:t>
            </a:r>
          </a:p>
          <a:p>
            <a:pPr algn="ctr"/>
            <a:r>
              <a:rPr lang="fr-FR" sz="900" cap="small" noProof="0" dirty="0">
                <a:solidFill>
                  <a:schemeClr val="bg1">
                    <a:lumMod val="75000"/>
                  </a:schemeClr>
                </a:solidFill>
              </a:rPr>
              <a:t>Siège social</a:t>
            </a:r>
            <a:r>
              <a:rPr lang="fr-FR" sz="900" noProof="0" dirty="0">
                <a:solidFill>
                  <a:schemeClr val="bg1">
                    <a:lumMod val="75000"/>
                  </a:schemeClr>
                </a:solidFill>
              </a:rPr>
              <a:t>  18 Bd. Camille Flammarion- 13001 </a:t>
            </a:r>
            <a:r>
              <a:rPr lang="fr-FR" sz="900" cap="small" noProof="0" dirty="0">
                <a:solidFill>
                  <a:schemeClr val="bg1">
                    <a:lumMod val="75000"/>
                  </a:schemeClr>
                </a:solidFill>
              </a:rPr>
              <a:t>Marseille</a:t>
            </a:r>
            <a:r>
              <a:rPr lang="fr-FR" sz="900" noProof="0" dirty="0">
                <a:solidFill>
                  <a:schemeClr val="bg1">
                    <a:lumMod val="75000"/>
                  </a:schemeClr>
                </a:solidFill>
              </a:rPr>
              <a:t> – Tél : +33 (0)4 92 83 92 80–</a:t>
            </a:r>
            <a:r>
              <a:rPr lang="fr-FR" sz="900" noProof="0" dirty="0"/>
              <a:t> </a:t>
            </a:r>
            <a:r>
              <a:rPr lang="fr-FR" sz="900" u="sng" noProof="0" dirty="0">
                <a:hlinkClick r:id="rId3"/>
              </a:rPr>
              <a:t>contact.icd-afrique@icd-afrique.org</a:t>
            </a:r>
            <a:r>
              <a:rPr lang="fr-FR" sz="900" u="sng" noProof="0" dirty="0"/>
              <a:t> </a:t>
            </a:r>
            <a:endParaRPr lang="fr-FR" sz="900" noProof="0" dirty="0"/>
          </a:p>
          <a:p>
            <a:pPr algn="ctr"/>
            <a:r>
              <a:rPr lang="fr-FR" sz="900" noProof="0" dirty="0">
                <a:solidFill>
                  <a:schemeClr val="bg1">
                    <a:lumMod val="75000"/>
                  </a:schemeClr>
                </a:solidFill>
              </a:rPr>
              <a:t>N° SIRET : 485 237 002 00079- Immatriculation Tourisme ATES n° IM 075 110 126 - Assurance MAIF Niort contrats n°3262472N &amp; 3135964N</a:t>
            </a:r>
          </a:p>
          <a:p>
            <a:pPr algn="ctr"/>
            <a:r>
              <a:rPr lang="fr-FR" sz="900" cap="small" noProof="0" dirty="0">
                <a:solidFill>
                  <a:schemeClr val="bg1">
                    <a:lumMod val="75000"/>
                  </a:schemeClr>
                </a:solidFill>
              </a:rPr>
              <a:t>Antenne 04</a:t>
            </a:r>
            <a:r>
              <a:rPr lang="fr-FR" sz="900" noProof="0" dirty="0">
                <a:solidFill>
                  <a:schemeClr val="bg1">
                    <a:lumMod val="75000"/>
                  </a:schemeClr>
                </a:solidFill>
              </a:rPr>
              <a:t> : Château-Garnier - 04170 </a:t>
            </a:r>
            <a:r>
              <a:rPr lang="fr-FR" sz="900" cap="small" noProof="0" dirty="0">
                <a:solidFill>
                  <a:schemeClr val="bg1">
                    <a:lumMod val="75000"/>
                  </a:schemeClr>
                </a:solidFill>
              </a:rPr>
              <a:t>Thorame-Basse </a:t>
            </a:r>
            <a:r>
              <a:rPr lang="fr-FR" sz="900" noProof="0" dirty="0">
                <a:solidFill>
                  <a:schemeClr val="bg1">
                    <a:lumMod val="75000"/>
                  </a:schemeClr>
                </a:solidFill>
              </a:rPr>
              <a:t>–</a:t>
            </a:r>
            <a:r>
              <a:rPr lang="fr-FR" sz="900" cap="small" noProof="0" dirty="0">
                <a:solidFill>
                  <a:schemeClr val="bg1">
                    <a:lumMod val="75000"/>
                  </a:schemeClr>
                </a:solidFill>
              </a:rPr>
              <a:t> </a:t>
            </a:r>
            <a:r>
              <a:rPr lang="fr-FR" sz="900" noProof="0" dirty="0">
                <a:solidFill>
                  <a:schemeClr val="bg1">
                    <a:lumMod val="75000"/>
                  </a:schemeClr>
                </a:solidFill>
              </a:rPr>
              <a:t>Tél/fax : 00 33 (0)4 92 83 92 80 / (0)6 81 22 58 05 – </a:t>
            </a:r>
            <a:r>
              <a:rPr lang="fr-FR" sz="900" u="sng" noProof="0" dirty="0">
                <a:hlinkClick r:id="rId2"/>
              </a:rPr>
              <a:t>dalbieshenri2@gmail.com</a:t>
            </a:r>
            <a:r>
              <a:rPr lang="fr-FR" sz="900" noProof="0" dirty="0"/>
              <a:t> </a:t>
            </a:r>
          </a:p>
        </p:txBody>
      </p:sp>
      <p:sp>
        <p:nvSpPr>
          <p:cNvPr id="3" name="Slide Number Placeholder 2"/>
          <p:cNvSpPr>
            <a:spLocks noGrp="1"/>
          </p:cNvSpPr>
          <p:nvPr>
            <p:ph type="sldNum" sz="quarter" idx="12"/>
          </p:nvPr>
        </p:nvSpPr>
        <p:spPr>
          <a:xfrm>
            <a:off x="5339020" y="9693829"/>
            <a:ext cx="1700927" cy="569240"/>
          </a:xfrm>
        </p:spPr>
        <p:txBody>
          <a:bodyPr/>
          <a:lstStyle/>
          <a:p>
            <a:fld id="{3FA597D1-4CAF-4C93-A4A7-1DCF6236AA74}" type="slidenum">
              <a:rPr lang="fr-FR" sz="1600" noProof="0" smtClean="0"/>
              <a:t>27</a:t>
            </a:fld>
            <a:endParaRPr lang="fr-FR" sz="1600" noProof="0" dirty="0"/>
          </a:p>
        </p:txBody>
      </p:sp>
      <p:sp>
        <p:nvSpPr>
          <p:cNvPr id="10" name="Rectangle 9"/>
          <p:cNvSpPr/>
          <p:nvPr/>
        </p:nvSpPr>
        <p:spPr>
          <a:xfrm>
            <a:off x="686094" y="169631"/>
            <a:ext cx="6000495" cy="323165"/>
          </a:xfrm>
          <a:prstGeom prst="rect">
            <a:avLst/>
          </a:prstGeom>
        </p:spPr>
        <p:txBody>
          <a:bodyPr wrap="square">
            <a:spAutoFit/>
          </a:bodyPr>
          <a:lstStyle/>
          <a:p>
            <a:pPr lvl="0">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Fiche technique d’ICD Afrique (</a:t>
            </a:r>
            <a:r>
              <a:rPr lang="fr-FR" sz="1500" b="1" dirty="0">
                <a:latin typeface="Arial Narrow" panose="020B0606020202030204" pitchFamily="34" charset="0"/>
                <a:ea typeface="Times New Roman" panose="02020603050405020304" pitchFamily="18" charset="0"/>
                <a:cs typeface="Arial" panose="020B0604020202020204" pitchFamily="34" charset="0"/>
              </a:rPr>
              <a:t>août</a:t>
            </a:r>
            <a:r>
              <a:rPr lang="fr-FR" sz="1500" b="1" noProof="0" dirty="0">
                <a:latin typeface="Arial Narrow" panose="020B0606020202030204" pitchFamily="34" charset="0"/>
                <a:ea typeface="Times New Roman" panose="02020603050405020304" pitchFamily="18" charset="0"/>
                <a:cs typeface="Arial" panose="020B0604020202020204" pitchFamily="34" charset="0"/>
              </a:rPr>
              <a:t> 2025)</a:t>
            </a:r>
            <a:endParaRPr lang="fr-FR" sz="1500" noProof="0" dirty="0">
              <a:latin typeface="Times New Roman" panose="02020603050405020304" pitchFamily="18" charset="0"/>
              <a:ea typeface="Times New Roman" panose="02020603050405020304" pitchFamily="18" charset="0"/>
            </a:endParaRPr>
          </a:p>
        </p:txBody>
      </p:sp>
      <p:sp>
        <p:nvSpPr>
          <p:cNvPr id="11" name="Rectangle 10"/>
          <p:cNvSpPr/>
          <p:nvPr/>
        </p:nvSpPr>
        <p:spPr>
          <a:xfrm>
            <a:off x="497322" y="2347696"/>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Rectangle 11"/>
          <p:cNvSpPr/>
          <p:nvPr/>
        </p:nvSpPr>
        <p:spPr>
          <a:xfrm>
            <a:off x="515047" y="2322137"/>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Alpes Maritimes (06)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642781" y="2192525"/>
            <a:ext cx="3778250" cy="600164"/>
          </a:xfrm>
          <a:prstGeom prst="rect">
            <a:avLst/>
          </a:prstGeom>
        </p:spPr>
        <p:txBody>
          <a:bodyPr>
            <a:spAutoFit/>
          </a:bodyPr>
          <a:lstStyle/>
          <a:p>
            <a:pPr marL="1714500" indent="-1714500">
              <a:spcAft>
                <a:spcPts val="0"/>
              </a:spcAft>
              <a:tabLst>
                <a:tab pos="6858000" algn="l"/>
              </a:tabLst>
            </a:pPr>
            <a:r>
              <a:rPr lang="fr-FR" sz="1100" noProof="0" dirty="0">
                <a:latin typeface="Arial Narrow" panose="020B0606020202030204" pitchFamily="34" charset="0"/>
                <a:ea typeface="Times New Roman" panose="02020603050405020304" pitchFamily="18" charset="0"/>
              </a:rPr>
              <a:t>Max ARTUSO / +33(0)6 09 80 22 69 / </a:t>
            </a:r>
            <a:r>
              <a:rPr lang="fr-FR" sz="1100" u="sng" noProof="0" dirty="0">
                <a:solidFill>
                  <a:srgbClr val="0000FF"/>
                </a:solidFill>
                <a:latin typeface="Arial Narrow" panose="020B0606020202030204" pitchFamily="34" charset="0"/>
                <a:ea typeface="Times New Roman" panose="02020603050405020304" pitchFamily="18" charset="0"/>
                <a:hlinkClick r:id="rId5"/>
              </a:rPr>
              <a:t>martuso@protonmail.com</a:t>
            </a:r>
            <a:r>
              <a:rPr lang="fr-FR" sz="1100" noProof="0" dirty="0">
                <a:latin typeface="Arial Narrow" panose="020B0606020202030204" pitchFamily="34" charset="0"/>
                <a:ea typeface="Times New Roman" panose="02020603050405020304" pitchFamily="18" charset="0"/>
              </a:rPr>
              <a:t>  </a:t>
            </a:r>
          </a:p>
          <a:p>
            <a:pPr marL="1714500" indent="-1714500">
              <a:spcAft>
                <a:spcPts val="0"/>
              </a:spcAft>
              <a:tabLst>
                <a:tab pos="6858000" algn="l"/>
              </a:tabLst>
            </a:pPr>
            <a:r>
              <a:rPr lang="fr-FR" sz="1100" noProof="0" dirty="0">
                <a:latin typeface="Arial Narrow" panose="020B0606020202030204" pitchFamily="34" charset="0"/>
                <a:ea typeface="Times New Roman" panose="02020603050405020304" pitchFamily="18" charset="0"/>
              </a:rPr>
              <a:t>182, av. des Jasmins - 06 250   MOUGINS</a:t>
            </a:r>
          </a:p>
          <a:p>
            <a:pPr marL="1714500" indent="-1714500" algn="just">
              <a:spcAft>
                <a:spcPts val="0"/>
              </a:spcAft>
              <a:tabLst>
                <a:tab pos="6858000" algn="l"/>
              </a:tabLst>
            </a:pPr>
            <a:r>
              <a:rPr lang="fr-FR" sz="1100" b="1" noProof="0" dirty="0">
                <a:latin typeface="Arial Narrow" panose="020B0606020202030204" pitchFamily="34" charset="0"/>
                <a:ea typeface="Times New Roman" panose="02020603050405020304" pitchFamily="18" charset="0"/>
              </a:rPr>
              <a:t>Numéro SIRET antenne ICD 06 : </a:t>
            </a:r>
            <a:r>
              <a:rPr lang="fr-FR" sz="1100" noProof="0" dirty="0">
                <a:latin typeface="Arial Narrow" panose="020B0606020202030204" pitchFamily="34" charset="0"/>
                <a:ea typeface="Times New Roman" panose="02020603050405020304" pitchFamily="18" charset="0"/>
              </a:rPr>
              <a:t>485 237 002 00053 </a:t>
            </a:r>
          </a:p>
        </p:txBody>
      </p:sp>
      <p:sp>
        <p:nvSpPr>
          <p:cNvPr id="13" name="Rectangle 12"/>
          <p:cNvSpPr/>
          <p:nvPr/>
        </p:nvSpPr>
        <p:spPr>
          <a:xfrm>
            <a:off x="490187" y="2896170"/>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4" name="Rectangle 13"/>
          <p:cNvSpPr/>
          <p:nvPr/>
        </p:nvSpPr>
        <p:spPr>
          <a:xfrm>
            <a:off x="504838" y="2866322"/>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Hauts de France (59)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622114" y="2758111"/>
            <a:ext cx="4802939" cy="600164"/>
          </a:xfrm>
          <a:prstGeom prst="rect">
            <a:avLst/>
          </a:prstGeom>
        </p:spPr>
        <p:txBody>
          <a:bodyPr wrap="square">
            <a:spAutoFit/>
          </a:bodyPr>
          <a:lstStyle/>
          <a:p>
            <a:pPr marL="1714500" indent="-1714500">
              <a:spcAft>
                <a:spcPts val="0"/>
              </a:spcAft>
              <a:tabLst>
                <a:tab pos="6858000" algn="l"/>
              </a:tabLst>
            </a:pPr>
            <a:r>
              <a:rPr lang="fr-FR" sz="1100" dirty="0">
                <a:latin typeface="Arial Narrow" panose="020B0606020202030204" pitchFamily="34" charset="0"/>
                <a:ea typeface="Times New Roman" panose="02020603050405020304" pitchFamily="18" charset="0"/>
              </a:rPr>
              <a:t>- - - - - - - -</a:t>
            </a:r>
            <a:endParaRPr lang="fr-FR" sz="1100" noProof="0" dirty="0">
              <a:latin typeface="Times New Roman" panose="02020603050405020304" pitchFamily="18" charset="0"/>
              <a:ea typeface="Times New Roman" panose="02020603050405020304" pitchFamily="18" charset="0"/>
            </a:endParaRPr>
          </a:p>
          <a:p>
            <a:pPr marL="1714500" indent="-1714500" algn="just">
              <a:spcAft>
                <a:spcPts val="0"/>
              </a:spcAft>
              <a:tabLst>
                <a:tab pos="6858000" algn="l"/>
              </a:tabLst>
            </a:pPr>
            <a:r>
              <a:rPr lang="fr-FR" sz="1100" noProof="0" dirty="0">
                <a:latin typeface="Arial Narrow" panose="020B0606020202030204" pitchFamily="34" charset="0"/>
                <a:ea typeface="Times New Roman" panose="02020603050405020304" pitchFamily="18" charset="0"/>
              </a:rPr>
              <a:t>52 bis, rue Pasteur - 59 370 MONS EN BAROEUL</a:t>
            </a:r>
            <a:endParaRPr lang="fr-FR" sz="1100" noProof="0" dirty="0">
              <a:latin typeface="Times New Roman" panose="02020603050405020304" pitchFamily="18" charset="0"/>
              <a:ea typeface="Times New Roman" panose="02020603050405020304" pitchFamily="18" charset="0"/>
            </a:endParaRPr>
          </a:p>
          <a:p>
            <a:pPr marL="1714500" indent="-1714500" algn="just">
              <a:spcAft>
                <a:spcPts val="0"/>
              </a:spcAft>
              <a:tabLst>
                <a:tab pos="6858000" algn="l"/>
              </a:tabLst>
            </a:pPr>
            <a:r>
              <a:rPr lang="fr-FR" sz="1100" b="1" noProof="0" dirty="0">
                <a:latin typeface="Arial Narrow" panose="020B0606020202030204" pitchFamily="34" charset="0"/>
                <a:ea typeface="Times New Roman" panose="02020603050405020304" pitchFamily="18" charset="0"/>
              </a:rPr>
              <a:t>Numéro SIRET antenne ICD 59 : </a:t>
            </a:r>
            <a:r>
              <a:rPr lang="fr-FR" sz="1100" noProof="0" dirty="0">
                <a:latin typeface="Arial Narrow" panose="020B0606020202030204" pitchFamily="34" charset="0"/>
                <a:ea typeface="Times New Roman" panose="02020603050405020304" pitchFamily="18" charset="0"/>
              </a:rPr>
              <a:t>485 237 002 00087</a:t>
            </a:r>
          </a:p>
        </p:txBody>
      </p:sp>
      <p:sp>
        <p:nvSpPr>
          <p:cNvPr id="16" name="Rectangle 15"/>
          <p:cNvSpPr/>
          <p:nvPr/>
        </p:nvSpPr>
        <p:spPr>
          <a:xfrm>
            <a:off x="490187" y="3482212"/>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Rectangle 16"/>
          <p:cNvSpPr/>
          <p:nvPr/>
        </p:nvSpPr>
        <p:spPr>
          <a:xfrm>
            <a:off x="497322" y="3436574"/>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Direction Nationale Sénégal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2622114" y="3367404"/>
            <a:ext cx="4802939" cy="600164"/>
          </a:xfrm>
          <a:prstGeom prst="rect">
            <a:avLst/>
          </a:prstGeom>
        </p:spPr>
        <p:txBody>
          <a:bodyPr wrap="square">
            <a:spAutoFit/>
          </a:bodyPr>
          <a:lstStyle/>
          <a:p>
            <a:pPr marL="1733550" indent="-1743075" algn="just">
              <a:spcAft>
                <a:spcPts val="0"/>
              </a:spcAft>
              <a:tabLst>
                <a:tab pos="1733550" algn="l"/>
              </a:tabLst>
            </a:pPr>
            <a:r>
              <a:rPr lang="fr-FR" sz="1100" noProof="0" dirty="0" err="1">
                <a:latin typeface="Arial Narrow" panose="020B0606020202030204" pitchFamily="34" charset="0"/>
                <a:ea typeface="Times New Roman" panose="02020603050405020304" pitchFamily="18" charset="0"/>
              </a:rPr>
              <a:t>Kadidja</a:t>
            </a:r>
            <a:r>
              <a:rPr lang="fr-FR" sz="1100" noProof="0" dirty="0">
                <a:latin typeface="Arial Narrow" panose="020B0606020202030204" pitchFamily="34" charset="0"/>
                <a:ea typeface="Times New Roman" panose="02020603050405020304" pitchFamily="18" charset="0"/>
              </a:rPr>
              <a:t> DIOP (Directrice Nationale) / +221 77 533 62 36 / </a:t>
            </a:r>
            <a:r>
              <a:rPr lang="fr-FR" sz="1100" u="sng" noProof="0" dirty="0">
                <a:solidFill>
                  <a:srgbClr val="0000FF"/>
                </a:solidFill>
                <a:latin typeface="Arial Narrow" panose="020B0606020202030204" pitchFamily="34" charset="0"/>
                <a:ea typeface="Times New Roman" panose="02020603050405020304" pitchFamily="18" charset="0"/>
                <a:hlinkClick r:id="rId6"/>
              </a:rPr>
              <a:t>kdiop.icdafriqe@gmail.com</a:t>
            </a:r>
            <a:endParaRPr lang="fr-FR" sz="1100" noProof="0" dirty="0">
              <a:latin typeface="Arial Narrow" panose="020B0606020202030204" pitchFamily="34" charset="0"/>
              <a:ea typeface="Times New Roman" panose="02020603050405020304" pitchFamily="18" charset="0"/>
            </a:endParaRPr>
          </a:p>
          <a:p>
            <a:pPr marL="1733550" indent="-1743075" algn="just">
              <a:tabLst>
                <a:tab pos="1733550" algn="l"/>
              </a:tabLst>
            </a:pPr>
            <a:r>
              <a:rPr lang="fr-FR" sz="1100" noProof="0" dirty="0">
                <a:latin typeface="Arial Narrow" panose="020B0606020202030204" pitchFamily="34" charset="0"/>
                <a:ea typeface="Times New Roman" panose="02020603050405020304" pitchFamily="18" charset="0"/>
              </a:rPr>
              <a:t>Skype :  </a:t>
            </a:r>
            <a:r>
              <a:rPr lang="fr-FR" sz="1100" noProof="0" dirty="0" err="1">
                <a:latin typeface="Arial Narrow" panose="020B0606020202030204" pitchFamily="34" charset="0"/>
                <a:ea typeface="Times New Roman" panose="02020603050405020304" pitchFamily="18" charset="0"/>
              </a:rPr>
              <a:t>Kadidja</a:t>
            </a:r>
            <a:r>
              <a:rPr lang="fr-FR" sz="1100" noProof="0" dirty="0">
                <a:latin typeface="Arial Narrow" panose="020B0606020202030204" pitchFamily="34" charset="0"/>
                <a:ea typeface="Times New Roman" panose="02020603050405020304" pitchFamily="18" charset="0"/>
              </a:rPr>
              <a:t> Diop</a:t>
            </a:r>
          </a:p>
          <a:p>
            <a:pPr marL="1733550" indent="-1743075" algn="just">
              <a:spcAft>
                <a:spcPts val="0"/>
              </a:spcAft>
              <a:tabLst>
                <a:tab pos="1733550" algn="l"/>
              </a:tabLst>
            </a:pPr>
            <a:r>
              <a:rPr lang="fr-FR" sz="1100" noProof="0" dirty="0">
                <a:latin typeface="Arial Narrow" panose="020B0606020202030204" pitchFamily="34" charset="0"/>
                <a:ea typeface="Times New Roman" panose="02020603050405020304" pitchFamily="18" charset="0"/>
              </a:rPr>
              <a:t>Ngor extension lot n°654 BP : 64 514 Dakar-</a:t>
            </a:r>
            <a:r>
              <a:rPr lang="fr-FR" sz="1100" noProof="0" dirty="0" err="1">
                <a:latin typeface="Arial Narrow" panose="020B0606020202030204" pitchFamily="34" charset="0"/>
                <a:ea typeface="Times New Roman" panose="02020603050405020304" pitchFamily="18" charset="0"/>
              </a:rPr>
              <a:t>Fann</a:t>
            </a:r>
            <a:r>
              <a:rPr lang="fr-FR" sz="1100" noProof="0" dirty="0">
                <a:latin typeface="Arial Narrow" panose="020B0606020202030204" pitchFamily="34" charset="0"/>
                <a:ea typeface="Times New Roman" panose="02020603050405020304" pitchFamily="18" charset="0"/>
              </a:rPr>
              <a:t>-Sénégal</a:t>
            </a:r>
          </a:p>
        </p:txBody>
      </p:sp>
      <p:sp>
        <p:nvSpPr>
          <p:cNvPr id="19" name="Rectangle 18"/>
          <p:cNvSpPr/>
          <p:nvPr/>
        </p:nvSpPr>
        <p:spPr>
          <a:xfrm>
            <a:off x="490187" y="4155955"/>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1" name="Rectangle 20"/>
          <p:cNvSpPr/>
          <p:nvPr/>
        </p:nvSpPr>
        <p:spPr>
          <a:xfrm>
            <a:off x="468008" y="4124227"/>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Tambacounda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22" name="Rectangle 21"/>
          <p:cNvSpPr/>
          <p:nvPr/>
        </p:nvSpPr>
        <p:spPr>
          <a:xfrm>
            <a:off x="2622113" y="4001992"/>
            <a:ext cx="4802939" cy="600164"/>
          </a:xfrm>
          <a:prstGeom prst="rect">
            <a:avLst/>
          </a:prstGeom>
        </p:spPr>
        <p:txBody>
          <a:bodyPr wrap="square">
            <a:spAutoFit/>
          </a:bodyPr>
          <a:lstStyle/>
          <a:p>
            <a:pPr marL="1733550" indent="-1743075" algn="just">
              <a:spcAft>
                <a:spcPts val="0"/>
              </a:spcAft>
              <a:tabLst>
                <a:tab pos="1733550" algn="l"/>
              </a:tabLst>
            </a:pPr>
            <a:r>
              <a:rPr lang="fr-FR" sz="1100" noProof="0" dirty="0">
                <a:latin typeface="Arial Narrow" panose="020B0606020202030204" pitchFamily="34" charset="0"/>
                <a:ea typeface="Times New Roman" panose="02020603050405020304" pitchFamily="18" charset="0"/>
              </a:rPr>
              <a:t>Boubacar SANGARE / bureaux : +221</a:t>
            </a:r>
            <a:r>
              <a:rPr lang="fr-FR" sz="1100" dirty="0">
                <a:latin typeface="Arial Narrow" panose="020B0606020202030204" pitchFamily="34" charset="0"/>
                <a:ea typeface="Times New Roman" panose="02020603050405020304" pitchFamily="18" charset="0"/>
              </a:rPr>
              <a:t> </a:t>
            </a:r>
            <a:r>
              <a:rPr lang="fr-FR" sz="1100" noProof="0" dirty="0">
                <a:latin typeface="Arial Narrow" panose="020B0606020202030204" pitchFamily="34" charset="0"/>
                <a:ea typeface="Times New Roman" panose="02020603050405020304" pitchFamily="18" charset="0"/>
              </a:rPr>
              <a:t>33 981 59 17 / port. : +221 77 564 44 37</a:t>
            </a:r>
          </a:p>
          <a:p>
            <a:pPr marL="1733550" indent="-1743075" algn="just">
              <a:spcAft>
                <a:spcPts val="0"/>
              </a:spcAft>
              <a:tabLst>
                <a:tab pos="1733550" algn="l"/>
              </a:tabLst>
            </a:pPr>
            <a:r>
              <a:rPr lang="fr-FR" sz="1100" u="sng" noProof="0" dirty="0">
                <a:solidFill>
                  <a:srgbClr val="0000FF"/>
                </a:solidFill>
                <a:latin typeface="Arial Narrow" panose="020B0606020202030204" pitchFamily="34" charset="0"/>
                <a:ea typeface="Times New Roman" panose="02020603050405020304" pitchFamily="18" charset="0"/>
                <a:hlinkClick r:id="rId7"/>
              </a:rPr>
              <a:t>sangareicda@gmail.com</a:t>
            </a:r>
            <a:r>
              <a:rPr lang="fr-FR" sz="1100" noProof="0" dirty="0">
                <a:latin typeface="Arial Narrow" panose="020B0606020202030204" pitchFamily="34" charset="0"/>
                <a:ea typeface="Times New Roman" panose="02020603050405020304" pitchFamily="18" charset="0"/>
              </a:rPr>
              <a:t> / Skype : </a:t>
            </a:r>
            <a:r>
              <a:rPr lang="fr-FR" sz="1100" noProof="0" dirty="0" err="1">
                <a:latin typeface="Arial Narrow" panose="020B0606020202030204" pitchFamily="34" charset="0"/>
                <a:ea typeface="Times New Roman" panose="02020603050405020304" pitchFamily="18" charset="0"/>
              </a:rPr>
              <a:t>sangareard</a:t>
            </a:r>
            <a:endParaRPr lang="fr-FR" sz="1100" noProof="0" dirty="0">
              <a:latin typeface="Arial Narrow" panose="020B0606020202030204" pitchFamily="34" charset="0"/>
              <a:ea typeface="Times New Roman" panose="02020603050405020304" pitchFamily="18" charset="0"/>
            </a:endParaRPr>
          </a:p>
          <a:p>
            <a:pPr marL="1733550" indent="-1743075" algn="just">
              <a:tabLst>
                <a:tab pos="1733550" algn="l"/>
              </a:tabLst>
            </a:pPr>
            <a:r>
              <a:rPr lang="fr-FR" sz="1100" noProof="0" dirty="0">
                <a:latin typeface="Arial Narrow" panose="020B0606020202030204" pitchFamily="34" charset="0"/>
                <a:ea typeface="Times New Roman" panose="02020603050405020304" pitchFamily="18" charset="0"/>
              </a:rPr>
              <a:t>Route de l’hôtel </a:t>
            </a:r>
            <a:r>
              <a:rPr lang="fr-FR" sz="1100" noProof="0" dirty="0" err="1">
                <a:latin typeface="Arial Narrow" panose="020B0606020202030204" pitchFamily="34" charset="0"/>
                <a:ea typeface="Times New Roman" panose="02020603050405020304" pitchFamily="18" charset="0"/>
              </a:rPr>
              <a:t>Asta-Kébé</a:t>
            </a:r>
            <a:r>
              <a:rPr lang="fr-FR" sz="1100" noProof="0" dirty="0">
                <a:latin typeface="Arial Narrow" panose="020B0606020202030204" pitchFamily="34" charset="0"/>
                <a:ea typeface="Times New Roman" panose="02020603050405020304" pitchFamily="18" charset="0"/>
              </a:rPr>
              <a:t>, - BP 220 Tambacounda, Sénégal</a:t>
            </a:r>
            <a:r>
              <a:rPr lang="fr-FR" sz="1100" b="1" u="sng" noProof="0" dirty="0">
                <a:solidFill>
                  <a:srgbClr val="0000FF"/>
                </a:solidFill>
                <a:latin typeface="Arial Narrow" panose="020B0606020202030204" pitchFamily="34" charset="0"/>
                <a:ea typeface="Times New Roman" panose="02020603050405020304" pitchFamily="18" charset="0"/>
              </a:rPr>
              <a:t> </a:t>
            </a:r>
          </a:p>
        </p:txBody>
      </p:sp>
      <p:sp>
        <p:nvSpPr>
          <p:cNvPr id="24" name="Rectangle 23"/>
          <p:cNvSpPr/>
          <p:nvPr/>
        </p:nvSpPr>
        <p:spPr>
          <a:xfrm>
            <a:off x="482047" y="4503775"/>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Dakar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490187" y="4775596"/>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7" name="Rectangle 26"/>
          <p:cNvSpPr/>
          <p:nvPr/>
        </p:nvSpPr>
        <p:spPr>
          <a:xfrm>
            <a:off x="477915" y="4749824"/>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Sine Saloum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2622114" y="4692878"/>
            <a:ext cx="4802939" cy="430887"/>
          </a:xfrm>
          <a:prstGeom prst="rect">
            <a:avLst/>
          </a:prstGeom>
        </p:spPr>
        <p:txBody>
          <a:bodyPr wrap="square">
            <a:spAutoFit/>
          </a:bodyPr>
          <a:lstStyle/>
          <a:p>
            <a:pPr marL="1733550" indent="-1743075" algn="just">
              <a:spcAft>
                <a:spcPts val="0"/>
              </a:spcAft>
              <a:tabLst>
                <a:tab pos="1733550" algn="l"/>
              </a:tabLst>
            </a:pPr>
            <a:r>
              <a:rPr lang="fr-FR" sz="1100" dirty="0">
                <a:latin typeface="Arial Narrow" panose="020B0606020202030204" pitchFamily="34" charset="0"/>
                <a:ea typeface="Times New Roman" panose="02020603050405020304" pitchFamily="18" charset="0"/>
              </a:rPr>
              <a:t>Abdou SARR / +221 77 698 32 92 / </a:t>
            </a:r>
            <a:r>
              <a:rPr lang="fr-FR" sz="1100" dirty="0">
                <a:latin typeface="Arial Narrow" panose="020B0606020202030204" pitchFamily="34" charset="0"/>
                <a:ea typeface="Times New Roman" panose="02020603050405020304" pitchFamily="18" charset="0"/>
                <a:hlinkClick r:id="rId8"/>
              </a:rPr>
              <a:t>sarrabdoudiatta25@gmail.com</a:t>
            </a:r>
            <a:endParaRPr lang="fr-FR" sz="1100" dirty="0">
              <a:latin typeface="Arial Narrow" panose="020B0606020202030204" pitchFamily="34" charset="0"/>
              <a:ea typeface="Times New Roman" panose="02020603050405020304" pitchFamily="18" charset="0"/>
            </a:endParaRPr>
          </a:p>
          <a:p>
            <a:pPr marL="1733550" indent="-1743075" algn="just">
              <a:spcAft>
                <a:spcPts val="0"/>
              </a:spcAft>
              <a:tabLst>
                <a:tab pos="1733550" algn="l"/>
              </a:tabLst>
            </a:pPr>
            <a:r>
              <a:rPr lang="fr-FR" sz="1100" spc="-20" dirty="0">
                <a:latin typeface="Arial Narrow" panose="020B0606020202030204" pitchFamily="34" charset="0"/>
                <a:ea typeface="Times New Roman" panose="02020603050405020304" pitchFamily="18" charset="0"/>
              </a:rPr>
              <a:t>Mairie annexe, route de </a:t>
            </a:r>
            <a:r>
              <a:rPr lang="fr-FR" sz="1100" spc="-20" dirty="0" err="1">
                <a:latin typeface="Arial Narrow" panose="020B0606020202030204" pitchFamily="34" charset="0"/>
                <a:ea typeface="Times New Roman" panose="02020603050405020304" pitchFamily="18" charset="0"/>
              </a:rPr>
              <a:t>Sambadia</a:t>
            </a:r>
            <a:r>
              <a:rPr lang="fr-FR" sz="1100" spc="-20" dirty="0">
                <a:latin typeface="Arial Narrow" panose="020B0606020202030204" pitchFamily="34" charset="0"/>
                <a:ea typeface="Times New Roman" panose="02020603050405020304" pitchFamily="18" charset="0"/>
              </a:rPr>
              <a:t> – </a:t>
            </a:r>
            <a:r>
              <a:rPr lang="fr-FR" sz="1100" spc="-20" dirty="0" err="1">
                <a:latin typeface="Arial Narrow" panose="020B0606020202030204" pitchFamily="34" charset="0"/>
                <a:ea typeface="Times New Roman" panose="02020603050405020304" pitchFamily="18" charset="0"/>
              </a:rPr>
              <a:t>Palmarin</a:t>
            </a:r>
            <a:r>
              <a:rPr lang="fr-FR" sz="1100" spc="-20" dirty="0">
                <a:latin typeface="Arial Narrow" panose="020B0606020202030204" pitchFamily="34" charset="0"/>
                <a:ea typeface="Times New Roman" panose="02020603050405020304" pitchFamily="18" charset="0"/>
              </a:rPr>
              <a:t> (Fatick) / Route de </a:t>
            </a:r>
            <a:r>
              <a:rPr lang="fr-FR" sz="1100" spc="-20" dirty="0" err="1">
                <a:latin typeface="Arial Narrow" panose="020B0606020202030204" pitchFamily="34" charset="0"/>
                <a:ea typeface="Times New Roman" panose="02020603050405020304" pitchFamily="18" charset="0"/>
              </a:rPr>
              <a:t>Soucouta</a:t>
            </a:r>
            <a:r>
              <a:rPr lang="fr-FR" sz="1100" spc="-20" dirty="0">
                <a:latin typeface="Arial Narrow" panose="020B0606020202030204" pitchFamily="34" charset="0"/>
                <a:ea typeface="Times New Roman" panose="02020603050405020304" pitchFamily="18" charset="0"/>
              </a:rPr>
              <a:t> - </a:t>
            </a:r>
            <a:r>
              <a:rPr lang="fr-FR" sz="1100" spc="-20" dirty="0" err="1">
                <a:latin typeface="Arial Narrow" panose="020B0606020202030204" pitchFamily="34" charset="0"/>
                <a:ea typeface="Times New Roman" panose="02020603050405020304" pitchFamily="18" charset="0"/>
              </a:rPr>
              <a:t>Toubacouta</a:t>
            </a:r>
            <a:endParaRPr lang="fr-FR" sz="1100" spc="-20" dirty="0">
              <a:latin typeface="Arial Narrow" panose="020B0606020202030204" pitchFamily="34" charset="0"/>
              <a:ea typeface="Times New Roman" panose="02020603050405020304" pitchFamily="18" charset="0"/>
            </a:endParaRPr>
          </a:p>
        </p:txBody>
      </p:sp>
      <p:sp>
        <p:nvSpPr>
          <p:cNvPr id="29" name="Rectangle 28"/>
          <p:cNvSpPr/>
          <p:nvPr/>
        </p:nvSpPr>
        <p:spPr>
          <a:xfrm>
            <a:off x="490187" y="5410943"/>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Rectangle 29"/>
          <p:cNvSpPr/>
          <p:nvPr/>
        </p:nvSpPr>
        <p:spPr>
          <a:xfrm>
            <a:off x="491633" y="5378050"/>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Ziguinchor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2622113" y="5185566"/>
            <a:ext cx="4802939" cy="769441"/>
          </a:xfrm>
          <a:prstGeom prst="rect">
            <a:avLst/>
          </a:prstGeom>
        </p:spPr>
        <p:txBody>
          <a:bodyPr wrap="square">
            <a:spAutoFit/>
          </a:bodyPr>
          <a:lstStyle/>
          <a:p>
            <a:pPr>
              <a:spcAft>
                <a:spcPts val="0"/>
              </a:spcAft>
            </a:pPr>
            <a:r>
              <a:rPr lang="fr-FR" sz="1100" noProof="0" dirty="0">
                <a:latin typeface="Arial Narrow" panose="020B0606020202030204" pitchFamily="34" charset="0"/>
                <a:ea typeface="Times New Roman" panose="02020603050405020304" pitchFamily="18" charset="0"/>
              </a:rPr>
              <a:t>François BASSENE / +221 77 237 83 93 / bureau : +221 33 885 10 31</a:t>
            </a:r>
            <a:r>
              <a:rPr lang="fr-FR" sz="1100" b="1" noProof="0" dirty="0">
                <a:solidFill>
                  <a:srgbClr val="0070C0"/>
                </a:solidFill>
                <a:latin typeface="Arial Narrow" panose="020B0606020202030204" pitchFamily="34" charset="0"/>
                <a:ea typeface="Times New Roman" panose="02020603050405020304" pitchFamily="18" charset="0"/>
              </a:rPr>
              <a:t> </a:t>
            </a:r>
            <a:r>
              <a:rPr lang="fr-FR" sz="1100" noProof="0" dirty="0">
                <a:solidFill>
                  <a:srgbClr val="5B9BD5"/>
                </a:solidFill>
                <a:latin typeface="Arial Narrow" panose="020B0606020202030204" pitchFamily="34" charset="0"/>
                <a:ea typeface="Times New Roman" panose="02020603050405020304" pitchFamily="18" charset="0"/>
                <a:hlinkClick r:id="rId9"/>
              </a:rPr>
              <a:t>frankibassene@gmail.com</a:t>
            </a:r>
            <a:endParaRPr lang="fr-FR" sz="1100" noProof="0" dirty="0">
              <a:solidFill>
                <a:srgbClr val="5B9BD5"/>
              </a:solidFill>
              <a:latin typeface="Arial Narrow" panose="020B0606020202030204" pitchFamily="34" charset="0"/>
              <a:ea typeface="Times New Roman" panose="02020603050405020304" pitchFamily="18" charset="0"/>
            </a:endParaRPr>
          </a:p>
          <a:p>
            <a:pPr>
              <a:spcAft>
                <a:spcPts val="0"/>
              </a:spcAft>
            </a:pPr>
            <a:r>
              <a:rPr lang="fr-FR" sz="1100" noProof="0" dirty="0">
                <a:solidFill>
                  <a:srgbClr val="000000"/>
                </a:solidFill>
                <a:latin typeface="Arial Narrow" panose="020B0606020202030204" pitchFamily="34" charset="0"/>
                <a:ea typeface="Times New Roman" panose="02020603050405020304" pitchFamily="18" charset="0"/>
                <a:cs typeface="Helvetica" panose="020B0604020202020204" pitchFamily="34" charset="0"/>
              </a:rPr>
              <a:t>Rue du stade Aline </a:t>
            </a:r>
            <a:r>
              <a:rPr lang="fr-FR" sz="1100" noProof="0" dirty="0" err="1">
                <a:solidFill>
                  <a:srgbClr val="000000"/>
                </a:solidFill>
                <a:latin typeface="Arial Narrow" panose="020B0606020202030204" pitchFamily="34" charset="0"/>
                <a:ea typeface="Times New Roman" panose="02020603050405020304" pitchFamily="18" charset="0"/>
                <a:cs typeface="Helvetica" panose="020B0604020202020204" pitchFamily="34" charset="0"/>
              </a:rPr>
              <a:t>Sitoé</a:t>
            </a:r>
            <a:r>
              <a:rPr lang="fr-FR" sz="1100" noProof="0" dirty="0">
                <a:solidFill>
                  <a:srgbClr val="000000"/>
                </a:solidFill>
                <a:latin typeface="Arial Narrow" panose="020B0606020202030204" pitchFamily="34" charset="0"/>
                <a:ea typeface="Times New Roman" panose="02020603050405020304" pitchFamily="18" charset="0"/>
                <a:cs typeface="Helvetica" panose="020B0604020202020204" pitchFamily="34" charset="0"/>
              </a:rPr>
              <a:t> </a:t>
            </a:r>
            <a:r>
              <a:rPr lang="fr-FR" sz="1100" noProof="0" dirty="0" err="1">
                <a:solidFill>
                  <a:srgbClr val="000000"/>
                </a:solidFill>
                <a:latin typeface="Arial Narrow" panose="020B0606020202030204" pitchFamily="34" charset="0"/>
                <a:ea typeface="Times New Roman" panose="02020603050405020304" pitchFamily="18" charset="0"/>
                <a:cs typeface="Helvetica" panose="020B0604020202020204" pitchFamily="34" charset="0"/>
              </a:rPr>
              <a:t>diatta</a:t>
            </a:r>
            <a:r>
              <a:rPr lang="fr-FR" sz="1100" noProof="0" dirty="0">
                <a:solidFill>
                  <a:srgbClr val="000000"/>
                </a:solidFill>
                <a:latin typeface="Arial Narrow" panose="020B0606020202030204" pitchFamily="34" charset="0"/>
                <a:ea typeface="Times New Roman" panose="02020603050405020304" pitchFamily="18" charset="0"/>
                <a:cs typeface="Helvetica" panose="020B0604020202020204" pitchFamily="34" charset="0"/>
              </a:rPr>
              <a:t> - </a:t>
            </a:r>
            <a:r>
              <a:rPr lang="fr-FR" sz="1100" noProof="0" dirty="0" err="1">
                <a:solidFill>
                  <a:srgbClr val="000000"/>
                </a:solidFill>
                <a:latin typeface="Arial Narrow" panose="020B0606020202030204" pitchFamily="34" charset="0"/>
                <a:ea typeface="Times New Roman" panose="02020603050405020304" pitchFamily="18" charset="0"/>
                <a:cs typeface="Helvetica" panose="020B0604020202020204" pitchFamily="34" charset="0"/>
              </a:rPr>
              <a:t>Biagui</a:t>
            </a:r>
            <a:r>
              <a:rPr lang="fr-FR" sz="1100" noProof="0" dirty="0">
                <a:solidFill>
                  <a:srgbClr val="000000"/>
                </a:solidFill>
                <a:latin typeface="Arial Narrow" panose="020B0606020202030204" pitchFamily="34" charset="0"/>
                <a:ea typeface="Times New Roman" panose="02020603050405020304" pitchFamily="18" charset="0"/>
                <a:cs typeface="Helvetica" panose="020B0604020202020204" pitchFamily="34" charset="0"/>
              </a:rPr>
              <a:t> 2  - en face de la pharmacie du stade </a:t>
            </a:r>
          </a:p>
          <a:p>
            <a:pPr>
              <a:spcAft>
                <a:spcPts val="0"/>
              </a:spcAft>
            </a:pPr>
            <a:r>
              <a:rPr lang="fr-FR" sz="1100" noProof="0" dirty="0">
                <a:solidFill>
                  <a:srgbClr val="000000"/>
                </a:solidFill>
                <a:latin typeface="Arial Narrow" panose="020B0606020202030204" pitchFamily="34" charset="0"/>
                <a:ea typeface="Times New Roman" panose="02020603050405020304" pitchFamily="18" charset="0"/>
                <a:cs typeface="Helvetica" panose="020B0604020202020204" pitchFamily="34" charset="0"/>
              </a:rPr>
              <a:t>N°177 BP 1000</a:t>
            </a:r>
            <a:r>
              <a:rPr lang="fr-FR" sz="1100" noProof="0" dirty="0">
                <a:latin typeface="Arial Narrow" panose="020B0606020202030204" pitchFamily="34" charset="0"/>
                <a:ea typeface="Times New Roman" panose="02020603050405020304" pitchFamily="18" charset="0"/>
              </a:rPr>
              <a:t>- Ziguinchor</a:t>
            </a:r>
            <a:endParaRPr lang="fr-FR" sz="1100" noProof="0" dirty="0">
              <a:latin typeface="Times New Roman" panose="02020603050405020304" pitchFamily="18" charset="0"/>
              <a:ea typeface="Times New Roman" panose="02020603050405020304" pitchFamily="18" charset="0"/>
            </a:endParaRPr>
          </a:p>
        </p:txBody>
      </p:sp>
      <p:sp>
        <p:nvSpPr>
          <p:cNvPr id="32" name="Rectangle 31"/>
          <p:cNvSpPr/>
          <p:nvPr/>
        </p:nvSpPr>
        <p:spPr>
          <a:xfrm>
            <a:off x="490187" y="6154104"/>
            <a:ext cx="6581646" cy="335415"/>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 name="Rectangle 5"/>
          <p:cNvSpPr/>
          <p:nvPr/>
        </p:nvSpPr>
        <p:spPr>
          <a:xfrm>
            <a:off x="371588" y="6013737"/>
            <a:ext cx="6617557" cy="430887"/>
          </a:xfrm>
          <a:prstGeom prst="rect">
            <a:avLst/>
          </a:prstGeom>
        </p:spPr>
        <p:txBody>
          <a:bodyPr wrap="square">
            <a:spAutoFit/>
          </a:bodyPr>
          <a:lstStyle/>
          <a:p>
            <a:pPr>
              <a:spcAft>
                <a:spcPts val="0"/>
              </a:spcAf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pPr marL="1714500" indent="-1714500" algn="just">
              <a:spcAft>
                <a:spcPts val="0"/>
              </a:spcAft>
              <a:tabLst>
                <a:tab pos="10582275" algn="l"/>
                <a:tab pos="11430000" algn="l"/>
              </a:tabLst>
            </a:pPr>
            <a:r>
              <a:rPr lang="fr-FR" sz="1100" b="1" noProof="0" dirty="0">
                <a:solidFill>
                  <a:srgbClr val="B20909"/>
                </a:solidFill>
                <a:latin typeface="Arial Narrow" panose="020B0606020202030204" pitchFamily="34" charset="0"/>
                <a:ea typeface="Times New Roman" panose="02020603050405020304" pitchFamily="18" charset="0"/>
              </a:rPr>
              <a:t>         Agrément Sénégal :</a:t>
            </a:r>
            <a:r>
              <a:rPr lang="fr-FR" sz="1100" i="1"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fr-FR" sz="1100" b="1"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Récépissé</a:t>
            </a:r>
            <a:r>
              <a:rPr lang="fr-FR" sz="1100"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n° 01283/MINT/DAGAT/T du 12/01/2010</a:t>
            </a:r>
            <a:r>
              <a:rPr lang="fr-FR" sz="1100" i="1"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fr-FR" sz="1100" b="1" i="1"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fr-FR" sz="1100" b="1"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Immatriculation NINEA </a:t>
            </a:r>
            <a:r>
              <a:rPr lang="fr-FR" sz="1100" noProof="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 45781520L9</a:t>
            </a:r>
            <a:endParaRPr lang="fr-FR" sz="1100" noProof="0" dirty="0">
              <a:latin typeface="Times New Roman" panose="02020603050405020304" pitchFamily="18" charset="0"/>
              <a:ea typeface="Times New Roman" panose="02020603050405020304" pitchFamily="18" charset="0"/>
            </a:endParaRPr>
          </a:p>
        </p:txBody>
      </p:sp>
      <p:sp>
        <p:nvSpPr>
          <p:cNvPr id="33" name="Rectangle 32"/>
          <p:cNvSpPr/>
          <p:nvPr/>
        </p:nvSpPr>
        <p:spPr>
          <a:xfrm>
            <a:off x="508186" y="6636089"/>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4" name="Rectangle 33"/>
          <p:cNvSpPr/>
          <p:nvPr/>
        </p:nvSpPr>
        <p:spPr>
          <a:xfrm>
            <a:off x="494981" y="6605127"/>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Tizi Ouzou (Algérie)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2626909" y="6605127"/>
            <a:ext cx="4413038" cy="938719"/>
          </a:xfrm>
          <a:prstGeom prst="rect">
            <a:avLst/>
          </a:prstGeom>
        </p:spPr>
        <p:txBody>
          <a:bodyPr wrap="square">
            <a:spAutoFit/>
          </a:bodyPr>
          <a:lstStyle/>
          <a:p>
            <a:pPr algn="just">
              <a:spcAft>
                <a:spcPts val="0"/>
              </a:spcAft>
            </a:pPr>
            <a:r>
              <a:rPr lang="fr-FR" sz="1100" noProof="0" dirty="0" err="1">
                <a:latin typeface="Arial Narrow" panose="020B0606020202030204" pitchFamily="34" charset="0"/>
                <a:ea typeface="Times New Roman" panose="02020603050405020304" pitchFamily="18" charset="0"/>
              </a:rPr>
              <a:t>Ramdane</a:t>
            </a:r>
            <a:r>
              <a:rPr lang="fr-FR" sz="1100" noProof="0" dirty="0">
                <a:latin typeface="Arial Narrow" panose="020B0606020202030204" pitchFamily="34" charset="0"/>
                <a:ea typeface="Times New Roman" panose="02020603050405020304" pitchFamily="18" charset="0"/>
              </a:rPr>
              <a:t> LADAOURI / +213 77 289 98 33  / </a:t>
            </a:r>
            <a:r>
              <a:rPr lang="fr-FR" sz="1100" u="sng" noProof="0" dirty="0">
                <a:solidFill>
                  <a:srgbClr val="0000FF"/>
                </a:solidFill>
                <a:latin typeface="Arial Narrow" panose="020B0606020202030204" pitchFamily="34" charset="0"/>
                <a:ea typeface="Times New Roman" panose="02020603050405020304" pitchFamily="18" charset="0"/>
                <a:hlinkClick r:id="rId10"/>
              </a:rPr>
              <a:t>r_ladaouri@yahoo.fr</a:t>
            </a:r>
            <a:endParaRPr lang="fr-FR" sz="1100" u="sng" noProof="0" dirty="0">
              <a:solidFill>
                <a:srgbClr val="0000FF"/>
              </a:solidFill>
              <a:latin typeface="Arial Narrow" panose="020B0606020202030204" pitchFamily="34"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Skype : ramdane.ladaouri1 </a:t>
            </a:r>
          </a:p>
          <a:p>
            <a:pPr algn="just">
              <a:spcAft>
                <a:spcPts val="0"/>
              </a:spcAft>
            </a:pPr>
            <a:r>
              <a:rPr lang="fr-FR" sz="1100" noProof="0" dirty="0">
                <a:latin typeface="Arial Narrow" panose="020B0606020202030204" pitchFamily="34" charset="0"/>
                <a:ea typeface="Times New Roman" panose="02020603050405020304" pitchFamily="18" charset="0"/>
              </a:rPr>
              <a:t>Partenaire local : APEM (Association de Promotion de l’Environnement  et des économies de Montagne)</a:t>
            </a:r>
          </a:p>
          <a:p>
            <a:pPr marL="1714500" indent="-1714500" algn="just">
              <a:spcAft>
                <a:spcPts val="0"/>
              </a:spcAft>
            </a:pPr>
            <a:r>
              <a:rPr lang="fr-FR" sz="1100" noProof="0" dirty="0">
                <a:latin typeface="Arial Narrow" panose="020B0606020202030204" pitchFamily="34" charset="0"/>
                <a:ea typeface="Times New Roman" panose="02020603050405020304" pitchFamily="18" charset="0"/>
              </a:rPr>
              <a:t>Ath-</a:t>
            </a:r>
            <a:r>
              <a:rPr lang="fr-FR" sz="1100" noProof="0" dirty="0" err="1">
                <a:latin typeface="Arial Narrow" panose="020B0606020202030204" pitchFamily="34" charset="0"/>
                <a:ea typeface="Times New Roman" panose="02020603050405020304" pitchFamily="18" charset="0"/>
              </a:rPr>
              <a:t>Yanni</a:t>
            </a:r>
            <a:r>
              <a:rPr lang="fr-FR" sz="1100" noProof="0" dirty="0">
                <a:latin typeface="Arial Narrow" panose="020B0606020202030204" pitchFamily="34" charset="0"/>
                <a:ea typeface="Times New Roman" panose="02020603050405020304" pitchFamily="18" charset="0"/>
              </a:rPr>
              <a:t> 15530  Tizi Ouzou  (Algérie)</a:t>
            </a:r>
          </a:p>
        </p:txBody>
      </p:sp>
      <p:sp>
        <p:nvSpPr>
          <p:cNvPr id="37" name="Rectangle 36"/>
          <p:cNvSpPr/>
          <p:nvPr/>
        </p:nvSpPr>
        <p:spPr>
          <a:xfrm>
            <a:off x="491512" y="7538685"/>
            <a:ext cx="20413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478307" y="7507723"/>
            <a:ext cx="2095187" cy="276999"/>
          </a:xfrm>
          <a:prstGeom prst="rect">
            <a:avLst/>
          </a:prstGeom>
        </p:spPr>
        <p:txBody>
          <a:bodyPr wrap="square">
            <a:spAutoFit/>
          </a:bodyPr>
          <a:lstStyle/>
          <a:p>
            <a:pPr>
              <a:spcAft>
                <a:spcPts val="0"/>
              </a:spcAft>
            </a:pPr>
            <a:r>
              <a:rPr lang="fr-FR" sz="12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Antenne Kasserine &amp; Tunis :</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39" name="Rectangle 38"/>
          <p:cNvSpPr/>
          <p:nvPr/>
        </p:nvSpPr>
        <p:spPr>
          <a:xfrm>
            <a:off x="2610234" y="7507723"/>
            <a:ext cx="4802939" cy="600164"/>
          </a:xfrm>
          <a:prstGeom prst="rect">
            <a:avLst/>
          </a:prstGeom>
        </p:spPr>
        <p:txBody>
          <a:bodyPr wrap="square">
            <a:spAutoFit/>
          </a:bodyPr>
          <a:lstStyle/>
          <a:p>
            <a:pPr>
              <a:spcAft>
                <a:spcPts val="0"/>
              </a:spcAft>
            </a:pPr>
            <a:r>
              <a:rPr lang="fr-FR" sz="1100" noProof="0" dirty="0">
                <a:latin typeface="Arial Narrow" panose="020B0606020202030204" pitchFamily="34" charset="0"/>
                <a:ea typeface="Times New Roman" panose="02020603050405020304" pitchFamily="18" charset="0"/>
              </a:rPr>
              <a:t>Om el </a:t>
            </a:r>
            <a:r>
              <a:rPr lang="fr-FR" sz="1100" noProof="0" dirty="0" err="1">
                <a:latin typeface="Arial Narrow" panose="020B0606020202030204" pitchFamily="34" charset="0"/>
                <a:ea typeface="Times New Roman" panose="02020603050405020304" pitchFamily="18" charset="0"/>
              </a:rPr>
              <a:t>Khir</a:t>
            </a:r>
            <a:r>
              <a:rPr lang="fr-FR" sz="1100" noProof="0" dirty="0">
                <a:latin typeface="Arial Narrow" panose="020B0606020202030204" pitchFamily="34" charset="0"/>
                <a:ea typeface="Times New Roman" panose="02020603050405020304" pitchFamily="18" charset="0"/>
              </a:rPr>
              <a:t> MISSAOUI  / +216 71 210 872 / port. +216 95 612 025 </a:t>
            </a:r>
          </a:p>
          <a:p>
            <a:pPr>
              <a:spcAft>
                <a:spcPts val="0"/>
              </a:spcAft>
            </a:pPr>
            <a:r>
              <a:rPr lang="fr-FR" sz="1100" u="sng" noProof="0" dirty="0">
                <a:solidFill>
                  <a:srgbClr val="3333FF"/>
                </a:solidFill>
                <a:latin typeface="Arial Narrow" panose="020B0606020202030204" pitchFamily="34" charset="0"/>
                <a:ea typeface="Times New Roman" panose="02020603050405020304" pitchFamily="18" charset="0"/>
                <a:cs typeface="Arial" panose="020B0604020202020204" pitchFamily="34" charset="0"/>
                <a:hlinkClick r:id="rId11"/>
              </a:rPr>
              <a:t>ok.missaoui@gmail.com</a:t>
            </a:r>
            <a:r>
              <a:rPr lang="fr-FR" sz="1100" noProof="0" dirty="0">
                <a:latin typeface="Arial Narrow" panose="020B0606020202030204" pitchFamily="34" charset="0"/>
                <a:ea typeface="Times New Roman" panose="02020603050405020304" pitchFamily="18" charset="0"/>
                <a:cs typeface="Arial" panose="020B0604020202020204" pitchFamily="34" charset="0"/>
              </a:rPr>
              <a:t> / </a:t>
            </a:r>
            <a:r>
              <a:rPr lang="fr-FR" sz="1100" noProof="0" dirty="0">
                <a:latin typeface="Arial Narrow" panose="020B0606020202030204" pitchFamily="34" charset="0"/>
                <a:ea typeface="Times New Roman" panose="02020603050405020304" pitchFamily="18" charset="0"/>
              </a:rPr>
              <a:t>Skype : </a:t>
            </a:r>
            <a:r>
              <a:rPr lang="fr-FR" sz="1100" noProof="0" dirty="0" err="1">
                <a:latin typeface="Arial Narrow" panose="020B0606020202030204" pitchFamily="34" charset="0"/>
                <a:ea typeface="Times New Roman" panose="02020603050405020304" pitchFamily="18" charset="0"/>
              </a:rPr>
              <a:t>om.el.khir.missaoui</a:t>
            </a:r>
            <a:endParaRPr lang="fr-FR" sz="1100" noProof="0" dirty="0">
              <a:latin typeface="Times New Roman" panose="02020603050405020304" pitchFamily="18" charset="0"/>
              <a:ea typeface="Times New Roman" panose="02020603050405020304" pitchFamily="18" charset="0"/>
            </a:endParaRPr>
          </a:p>
          <a:p>
            <a:pPr marL="1714500" indent="-1714500">
              <a:spcAft>
                <a:spcPts val="0"/>
              </a:spcAft>
            </a:pPr>
            <a:r>
              <a:rPr lang="fr-FR" sz="1100" noProof="0" dirty="0">
                <a:latin typeface="Arial Narrow" panose="020B0606020202030204" pitchFamily="34" charset="0"/>
                <a:ea typeface="Times New Roman" panose="02020603050405020304" pitchFamily="18" charset="0"/>
              </a:rPr>
              <a:t>3, Rue Ali Riahi  -  </a:t>
            </a:r>
            <a:r>
              <a:rPr lang="fr-FR" sz="1100" noProof="0" dirty="0" err="1">
                <a:latin typeface="Arial Narrow" panose="020B0606020202030204" pitchFamily="34" charset="0"/>
                <a:ea typeface="Times New Roman" panose="02020603050405020304" pitchFamily="18" charset="0"/>
              </a:rPr>
              <a:t>Boukornine</a:t>
            </a:r>
            <a:r>
              <a:rPr lang="fr-FR" sz="1100" noProof="0" dirty="0">
                <a:latin typeface="Arial Narrow" panose="020B0606020202030204" pitchFamily="34" charset="0"/>
                <a:ea typeface="Times New Roman" panose="02020603050405020304" pitchFamily="18" charset="0"/>
              </a:rPr>
              <a:t> - HAMMAM-LIF BEN AROUS - 2093 – TUNISIE</a:t>
            </a:r>
          </a:p>
        </p:txBody>
      </p:sp>
      <p:sp>
        <p:nvSpPr>
          <p:cNvPr id="40" name="Rectangle 39"/>
          <p:cNvSpPr/>
          <p:nvPr/>
        </p:nvSpPr>
        <p:spPr>
          <a:xfrm>
            <a:off x="478307" y="8180948"/>
            <a:ext cx="6581646" cy="1709349"/>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Rectangle 1"/>
          <p:cNvSpPr/>
          <p:nvPr/>
        </p:nvSpPr>
        <p:spPr>
          <a:xfrm>
            <a:off x="483964" y="8141825"/>
            <a:ext cx="6617557" cy="1785104"/>
          </a:xfrm>
          <a:prstGeom prst="rect">
            <a:avLst/>
          </a:prstGeom>
        </p:spPr>
        <p:txBody>
          <a:bodyPr wrap="square">
            <a:spAutoFit/>
          </a:bodyPr>
          <a:lstStyle/>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Déclaration en préfecture :</a:t>
            </a:r>
            <a:r>
              <a:rPr lang="fr-FR" sz="1100" noProof="0" dirty="0">
                <a:latin typeface="Arial Narrow" panose="020B0606020202030204" pitchFamily="34" charset="0"/>
                <a:ea typeface="Times New Roman" panose="02020603050405020304" pitchFamily="18" charset="0"/>
              </a:rPr>
              <a:t> le 7 octobre 2005 n° 0833051746 (enregistrement en préfecture du Var)  - </a:t>
            </a:r>
            <a:r>
              <a:rPr lang="fr-FR" sz="1100" b="1" noProof="0" dirty="0">
                <a:solidFill>
                  <a:srgbClr val="B20909"/>
                </a:solidFill>
                <a:latin typeface="Arial Narrow" panose="020B0606020202030204" pitchFamily="34" charset="0"/>
                <a:ea typeface="Times New Roman" panose="02020603050405020304" pitchFamily="18" charset="0"/>
              </a:rPr>
              <a:t>Changement siège social :</a:t>
            </a:r>
            <a:r>
              <a:rPr lang="fr-FR" sz="1100" noProof="0" dirty="0">
                <a:latin typeface="Arial Narrow" panose="020B0606020202030204" pitchFamily="34" charset="0"/>
                <a:ea typeface="Times New Roman" panose="02020603050405020304" pitchFamily="18" charset="0"/>
              </a:rPr>
              <a:t> Ss Préf. Castellane (04) le 23/05/06 - Enregistrement en préfecture des Bouches du Rhône en date du 02 juillet 2011 - n° W 04200503</a:t>
            </a:r>
          </a:p>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Publication au J O :</a:t>
            </a:r>
            <a:r>
              <a:rPr lang="fr-FR" sz="1100" noProof="0" dirty="0">
                <a:latin typeface="Arial Narrow" panose="020B0606020202030204" pitchFamily="34" charset="0"/>
                <a:ea typeface="Times New Roman" panose="02020603050405020304" pitchFamily="18" charset="0"/>
              </a:rPr>
              <a:t>  29/10/2005, modification au JO du 15/07/2006, modification au JO du 10/09/2011(art 105)</a:t>
            </a:r>
          </a:p>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Immatriculation Tourisme ATES :</a:t>
            </a:r>
            <a:r>
              <a:rPr lang="fr-FR" sz="1100" noProof="0" dirty="0">
                <a:latin typeface="Arial Narrow" panose="020B0606020202030204" pitchFamily="34" charset="0"/>
                <a:ea typeface="Times New Roman" panose="02020603050405020304" pitchFamily="18" charset="0"/>
              </a:rPr>
              <a:t> n° IM 075 110 126  à effet du 05 /04 /2011</a:t>
            </a:r>
          </a:p>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Polices d’assurance :</a:t>
            </a:r>
            <a:r>
              <a:rPr lang="fr-FR" sz="1100" noProof="0" dirty="0">
                <a:latin typeface="Arial Narrow" panose="020B0606020202030204" pitchFamily="34" charset="0"/>
                <a:ea typeface="Times New Roman" panose="02020603050405020304" pitchFamily="18" charset="0"/>
              </a:rPr>
              <a:t> Contrat collectif ATES - </a:t>
            </a:r>
            <a:r>
              <a:rPr lang="fr-FR" sz="1100" noProof="0" dirty="0" err="1">
                <a:latin typeface="Arial Narrow" panose="020B0606020202030204" pitchFamily="34" charset="0"/>
                <a:ea typeface="Times New Roman" panose="02020603050405020304" pitchFamily="18" charset="0"/>
              </a:rPr>
              <a:t>Maif</a:t>
            </a:r>
            <a:r>
              <a:rPr lang="fr-FR" sz="1100" noProof="0" dirty="0">
                <a:latin typeface="Arial Narrow" panose="020B0606020202030204" pitchFamily="34" charset="0"/>
                <a:ea typeface="Times New Roman" panose="02020603050405020304" pitchFamily="18" charset="0"/>
              </a:rPr>
              <a:t> n° 3262472 N + Contrat local ICD-Afrique </a:t>
            </a:r>
            <a:r>
              <a:rPr lang="fr-FR" sz="1100" noProof="0" dirty="0" err="1">
                <a:latin typeface="Arial Narrow" panose="020B0606020202030204" pitchFamily="34" charset="0"/>
                <a:ea typeface="Times New Roman" panose="02020603050405020304" pitchFamily="18" charset="0"/>
              </a:rPr>
              <a:t>Maif</a:t>
            </a:r>
            <a:r>
              <a:rPr lang="fr-FR" sz="1100" noProof="0" dirty="0">
                <a:latin typeface="Arial Narrow" panose="020B0606020202030204" pitchFamily="34" charset="0"/>
                <a:ea typeface="Times New Roman" panose="02020603050405020304" pitchFamily="18" charset="0"/>
              </a:rPr>
              <a:t> n° 3135964N - </a:t>
            </a:r>
            <a:r>
              <a:rPr lang="fr-FR" sz="1100" noProof="0" dirty="0" err="1">
                <a:latin typeface="Arial Narrow" panose="020B0606020202030204" pitchFamily="34" charset="0"/>
                <a:ea typeface="Times New Roman" panose="02020603050405020304" pitchFamily="18" charset="0"/>
              </a:rPr>
              <a:t>Maif</a:t>
            </a:r>
            <a:r>
              <a:rPr lang="fr-FR" sz="1100" noProof="0" dirty="0">
                <a:latin typeface="Arial Narrow" panose="020B0606020202030204" pitchFamily="34" charset="0"/>
                <a:ea typeface="Times New Roman" panose="02020603050405020304" pitchFamily="18" charset="0"/>
              </a:rPr>
              <a:t> 79038 - Niort Cedex 9 </a:t>
            </a:r>
          </a:p>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Compte bancaire :</a:t>
            </a:r>
            <a:r>
              <a:rPr lang="fr-FR" sz="1100" noProof="0" dirty="0">
                <a:latin typeface="Arial Narrow" panose="020B0606020202030204" pitchFamily="34" charset="0"/>
                <a:ea typeface="Times New Roman" panose="02020603050405020304" pitchFamily="18" charset="0"/>
              </a:rPr>
              <a:t> CRCA St André les Alpes / </a:t>
            </a:r>
            <a:r>
              <a:rPr lang="fr-FR" sz="1100" b="1" noProof="0" dirty="0">
                <a:solidFill>
                  <a:srgbClr val="B20909"/>
                </a:solidFill>
                <a:latin typeface="Arial Narrow" panose="020B0606020202030204" pitchFamily="34" charset="0"/>
                <a:ea typeface="Times New Roman" panose="02020603050405020304" pitchFamily="18" charset="0"/>
              </a:rPr>
              <a:t>n° cpte :</a:t>
            </a:r>
            <a:r>
              <a:rPr lang="fr-FR" sz="1100" noProof="0" dirty="0">
                <a:latin typeface="Arial Narrow" panose="020B0606020202030204" pitchFamily="34" charset="0"/>
                <a:ea typeface="Times New Roman" panose="02020603050405020304" pitchFamily="18" charset="0"/>
              </a:rPr>
              <a:t> 43604185190 / </a:t>
            </a:r>
            <a:r>
              <a:rPr lang="fr-FR" sz="1100" noProof="0" dirty="0">
                <a:solidFill>
                  <a:srgbClr val="B20909"/>
                </a:solidFill>
                <a:latin typeface="Arial Narrow" panose="020B0606020202030204" pitchFamily="34" charset="0"/>
                <a:ea typeface="Times New Roman" panose="02020603050405020304" pitchFamily="18" charset="0"/>
              </a:rPr>
              <a:t>IBAN :</a:t>
            </a:r>
            <a:r>
              <a:rPr lang="fr-FR" sz="1100" noProof="0" dirty="0">
                <a:latin typeface="Arial Narrow" panose="020B0606020202030204" pitchFamily="34" charset="0"/>
                <a:ea typeface="Times New Roman" panose="02020603050405020304" pitchFamily="18" charset="0"/>
              </a:rPr>
              <a:t> FR76 1910 6008 3743 6041 8519 020     </a:t>
            </a:r>
            <a:r>
              <a:rPr lang="fr-FR" sz="1100" b="1" noProof="0" dirty="0">
                <a:solidFill>
                  <a:srgbClr val="B20909"/>
                </a:solidFill>
                <a:latin typeface="Arial Narrow" panose="020B0606020202030204" pitchFamily="34" charset="0"/>
                <a:ea typeface="Times New Roman" panose="02020603050405020304" pitchFamily="18" charset="0"/>
              </a:rPr>
              <a:t>BIC :</a:t>
            </a:r>
            <a:r>
              <a:rPr lang="fr-FR" sz="1100" noProof="0" dirty="0">
                <a:latin typeface="Arial Narrow" panose="020B0606020202030204" pitchFamily="34" charset="0"/>
                <a:ea typeface="Times New Roman" panose="02020603050405020304" pitchFamily="18" charset="0"/>
              </a:rPr>
              <a:t> AGRIFRPP891 </a:t>
            </a:r>
          </a:p>
          <a:p>
            <a:pPr marL="171450" indent="-171450">
              <a:spcAft>
                <a:spcPts val="0"/>
              </a:spcAft>
              <a:buFont typeface="Arial" panose="020B0604020202020204" pitchFamily="34" charset="0"/>
              <a:buChar char="•"/>
              <a:tabLst>
                <a:tab pos="8572500" algn="l"/>
              </a:tabLst>
            </a:pPr>
            <a:r>
              <a:rPr lang="fr-FR" sz="1100" b="1" noProof="0" dirty="0">
                <a:solidFill>
                  <a:srgbClr val="B20909"/>
                </a:solidFill>
                <a:latin typeface="Arial Narrow" panose="020B0606020202030204" pitchFamily="34" charset="0"/>
                <a:ea typeface="Times New Roman" panose="02020603050405020304" pitchFamily="18" charset="0"/>
              </a:rPr>
              <a:t>Membres :</a:t>
            </a:r>
            <a:r>
              <a:rPr lang="fr-FR" sz="1100" noProof="0" dirty="0">
                <a:latin typeface="Arial Narrow" panose="020B0606020202030204" pitchFamily="34" charset="0"/>
                <a:ea typeface="Times New Roman" panose="02020603050405020304" pitchFamily="18" charset="0"/>
              </a:rPr>
              <a:t> 100 membres adhérents  en 2022 / 0  salariés en France / 6 salariés (</a:t>
            </a:r>
            <a:r>
              <a:rPr lang="fr-FR" sz="1100" noProof="0" dirty="0" err="1">
                <a:latin typeface="Arial Narrow" panose="020B0606020202030204" pitchFamily="34" charset="0"/>
                <a:ea typeface="Times New Roman" panose="02020603050405020304" pitchFamily="18" charset="0"/>
              </a:rPr>
              <a:t>ées</a:t>
            </a:r>
            <a:r>
              <a:rPr lang="fr-FR" sz="1100" noProof="0" dirty="0">
                <a:latin typeface="Arial Narrow" panose="020B0606020202030204" pitchFamily="34" charset="0"/>
                <a:ea typeface="Times New Roman" panose="02020603050405020304" pitchFamily="18" charset="0"/>
              </a:rPr>
              <a:t>) au Sénégal </a:t>
            </a:r>
          </a:p>
        </p:txBody>
      </p:sp>
    </p:spTree>
    <p:extLst>
      <p:ext uri="{BB962C8B-B14F-4D97-AF65-F5344CB8AC3E}">
        <p14:creationId xmlns:p14="http://schemas.microsoft.com/office/powerpoint/2010/main" val="1487564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B989C-9042-025E-BD51-21620F57114C}"/>
              </a:ext>
            </a:extLst>
          </p:cNvPr>
          <p:cNvSpPr>
            <a:spLocks noGrp="1"/>
          </p:cNvSpPr>
          <p:nvPr>
            <p:ph type="title"/>
          </p:nvPr>
        </p:nvSpPr>
        <p:spPr/>
        <p:txBody>
          <a:bodyPr/>
          <a:lstStyle/>
          <a:p>
            <a:endParaRPr lang="en-US"/>
          </a:p>
        </p:txBody>
      </p:sp>
      <p:sp>
        <p:nvSpPr>
          <p:cNvPr id="3" name="Espace réservé du contenu 2">
            <a:extLst>
              <a:ext uri="{FF2B5EF4-FFF2-40B4-BE49-F238E27FC236}">
                <a16:creationId xmlns:a16="http://schemas.microsoft.com/office/drawing/2014/main" id="{28A27380-B46A-8B78-77B0-795F35705B14}"/>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E1185EA1-39DA-2D1A-4C95-7817840DE1E4}"/>
              </a:ext>
            </a:extLst>
          </p:cNvPr>
          <p:cNvSpPr>
            <a:spLocks noGrp="1"/>
          </p:cNvSpPr>
          <p:nvPr>
            <p:ph type="sldNum" sz="quarter" idx="12"/>
          </p:nvPr>
        </p:nvSpPr>
        <p:spPr/>
        <p:txBody>
          <a:bodyPr/>
          <a:lstStyle/>
          <a:p>
            <a:fld id="{3FA597D1-4CAF-4C93-A4A7-1DCF6236AA74}" type="slidenum">
              <a:rPr lang="fr-FR" smtClean="0"/>
              <a:t>28</a:t>
            </a:fld>
            <a:endParaRPr lang="fr-FR" dirty="0"/>
          </a:p>
        </p:txBody>
      </p:sp>
    </p:spTree>
    <p:extLst>
      <p:ext uri="{BB962C8B-B14F-4D97-AF65-F5344CB8AC3E}">
        <p14:creationId xmlns:p14="http://schemas.microsoft.com/office/powerpoint/2010/main" val="346330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8259" r="20980"/>
          <a:stretch/>
        </p:blipFill>
        <p:spPr>
          <a:xfrm>
            <a:off x="537029" y="6970531"/>
            <a:ext cx="1471210" cy="3226360"/>
          </a:xfrm>
          <a:prstGeom prst="rect">
            <a:avLst/>
          </a:prstGeom>
        </p:spPr>
      </p:pic>
      <p:sp>
        <p:nvSpPr>
          <p:cNvPr id="26" name="Rectangle 25"/>
          <p:cNvSpPr/>
          <p:nvPr/>
        </p:nvSpPr>
        <p:spPr>
          <a:xfrm>
            <a:off x="3891901" y="7885161"/>
            <a:ext cx="3155713" cy="2303265"/>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ectangle 24"/>
          <p:cNvSpPr/>
          <p:nvPr/>
        </p:nvSpPr>
        <p:spPr>
          <a:xfrm>
            <a:off x="2184741" y="7885161"/>
            <a:ext cx="1701460" cy="230326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 name="Rectangle 4"/>
          <p:cNvSpPr/>
          <p:nvPr/>
        </p:nvSpPr>
        <p:spPr>
          <a:xfrm>
            <a:off x="498042" y="421845"/>
            <a:ext cx="6549571" cy="298332"/>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Rectangle 1"/>
          <p:cNvSpPr/>
          <p:nvPr/>
        </p:nvSpPr>
        <p:spPr>
          <a:xfrm>
            <a:off x="493306" y="392817"/>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Présentation synthétique d’ICD-Afrique</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400071" y="1005768"/>
            <a:ext cx="2535195" cy="2292935"/>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ICD-Afrique est une ONG créée par des scientifiques, des enseignants et des professionnels du développement local intégré pour soutenir, dans une démarche solidaire et citoyenne, la mise en œuvre de projets de coopération et</a:t>
            </a:r>
            <a:r>
              <a:rPr lang="fr-FR" sz="1100" noProof="0" dirty="0">
                <a:solidFill>
                  <a:srgbClr val="0000FF"/>
                </a:solidFill>
                <a:latin typeface="Arial Narrow" panose="020B0606020202030204" pitchFamily="34" charset="0"/>
                <a:ea typeface="Times New Roman" panose="02020603050405020304" pitchFamily="18" charset="0"/>
                <a:cs typeface="Arial" panose="020B0604020202020204" pitchFamily="34" charset="0"/>
              </a:rPr>
              <a:t> </a:t>
            </a:r>
            <a:r>
              <a:rPr lang="fr-FR" sz="1100" noProof="0" dirty="0">
                <a:latin typeface="Arial Narrow" panose="020B0606020202030204" pitchFamily="34" charset="0"/>
                <a:ea typeface="Times New Roman" panose="02020603050405020304" pitchFamily="18" charset="0"/>
                <a:cs typeface="Arial" panose="020B0604020202020204" pitchFamily="34" charset="0"/>
              </a:rPr>
              <a:t>de développement en Afrique.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ICD-Afrique est une association reconnue d’intérêt général par la France.</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ICD-Afrique est actuellement présente au Sénégal, au Bénin, en Algérie et en Tunisie.</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 </a:t>
            </a:r>
            <a:endParaRPr lang="fr-FR" sz="1100" noProof="0" dirty="0">
              <a:latin typeface="Times New Roman" panose="02020603050405020304" pitchFamily="18" charset="0"/>
              <a:ea typeface="Times New Roman" panose="02020603050405020304" pitchFamily="18" charset="0"/>
            </a:endParaRPr>
          </a:p>
          <a:p>
            <a:pPr marL="449580">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 </a:t>
            </a:r>
            <a:endParaRPr lang="fr-FR" sz="1100" noProof="0" dirty="0">
              <a:latin typeface="Times New Roman" panose="02020603050405020304" pitchFamily="18" charset="0"/>
              <a:ea typeface="Times New Roman" panose="02020603050405020304" pitchFamily="18" charset="0"/>
            </a:endParaRPr>
          </a:p>
        </p:txBody>
      </p:sp>
      <p:sp>
        <p:nvSpPr>
          <p:cNvPr id="6" name="Rectangle 5"/>
          <p:cNvSpPr/>
          <p:nvPr/>
        </p:nvSpPr>
        <p:spPr>
          <a:xfrm>
            <a:off x="3114242" y="1005768"/>
            <a:ext cx="3933371" cy="1916526"/>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Rectangle 6"/>
          <p:cNvSpPr/>
          <p:nvPr/>
        </p:nvSpPr>
        <p:spPr>
          <a:xfrm>
            <a:off x="3234145" y="1086389"/>
            <a:ext cx="3778250" cy="1785104"/>
          </a:xfrm>
          <a:prstGeom prst="rect">
            <a:avLst/>
          </a:prstGeom>
        </p:spPr>
        <p:txBody>
          <a:bodyPr>
            <a:spAutoFit/>
          </a:bodyPr>
          <a:lstStyle/>
          <a:p>
            <a:pPr algn="just">
              <a:spcAft>
                <a:spcPts val="0"/>
              </a:spcAft>
            </a:pPr>
            <a:r>
              <a:rPr lang="fr-FR" sz="1100" b="1" noProof="0" dirty="0">
                <a:latin typeface="Arial Narrow" panose="020B0606020202030204" pitchFamily="34" charset="0"/>
                <a:ea typeface="Times New Roman" panose="02020603050405020304" pitchFamily="18" charset="0"/>
                <a:cs typeface="Arial" panose="020B0604020202020204" pitchFamily="34" charset="0"/>
              </a:rPr>
              <a:t>Domaines d’activités : </a:t>
            </a:r>
            <a:endParaRPr lang="fr-FR" sz="1100" noProof="0"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Coopération internationale, aide au développement et aménagement du territoire.</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Accès à l’eau (hydraulique rurale et villageoise)</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Agriculture et maraichage, pastoralisme et agroforesterie</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Santé et éducation scolaire</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Voyages Solidaires</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Missions solidaires universitaires et techniques, chantiers de jeunes, stages et volontariat </a:t>
            </a:r>
            <a:endParaRPr lang="fr-FR" sz="1100" noProof="0" dirty="0"/>
          </a:p>
          <a:p>
            <a:pPr marL="342900" lvl="0" indent="-342900">
              <a:buFont typeface="Symbol" panose="05050102010706020507" pitchFamily="18" charset="2"/>
              <a:buChar char=""/>
            </a:pPr>
            <a:r>
              <a:rPr lang="fr-FR" sz="1100" noProof="0" dirty="0">
                <a:latin typeface="Arial Narrow" panose="020B0606020202030204" pitchFamily="34" charset="0"/>
                <a:cs typeface="Arial" panose="020B0604020202020204" pitchFamily="34" charset="0"/>
              </a:rPr>
              <a:t>Maîtrise d’œuvre de programmes de Coopération Décentralisée</a:t>
            </a:r>
            <a:endParaRPr lang="fr-FR" sz="1100" noProof="0" dirty="0"/>
          </a:p>
        </p:txBody>
      </p:sp>
      <p:sp>
        <p:nvSpPr>
          <p:cNvPr id="8" name="Rectangle 7"/>
          <p:cNvSpPr/>
          <p:nvPr/>
        </p:nvSpPr>
        <p:spPr>
          <a:xfrm>
            <a:off x="2197218" y="7997091"/>
            <a:ext cx="1687286" cy="2123658"/>
          </a:xfrm>
          <a:prstGeom prst="rect">
            <a:avLst/>
          </a:prstGeom>
        </p:spPr>
        <p:txBody>
          <a:bodyPr wrap="square">
            <a:spAutoFit/>
          </a:bodyPr>
          <a:lstStyle/>
          <a:p>
            <a:pPr algn="just">
              <a:spcAft>
                <a:spcPts val="0"/>
              </a:spcAft>
            </a:pPr>
            <a:r>
              <a:rPr lang="fr-FR" sz="1100" b="1" noProof="0" dirty="0">
                <a:latin typeface="Arial Narrow" panose="020B0606020202030204" pitchFamily="34" charset="0"/>
                <a:ea typeface="Times New Roman" panose="02020603050405020304" pitchFamily="18" charset="0"/>
                <a:cs typeface="Arial" panose="020B0604020202020204" pitchFamily="34" charset="0"/>
              </a:rPr>
              <a:t>Les bienfaits de ces actions :</a:t>
            </a:r>
            <a:r>
              <a:rPr lang="fr-FR" sz="1100" noProof="0" dirty="0">
                <a:latin typeface="Arial Narrow" panose="020B0606020202030204" pitchFamily="34" charset="0"/>
                <a:ea typeface="Times New Roman" panose="02020603050405020304" pitchFamily="18" charset="0"/>
                <a:cs typeface="Arial" panose="020B0604020202020204" pitchFamily="34" charset="0"/>
              </a:rPr>
              <a:t> la diminution des inégalités, la réduction des souffrances et des dépendances, la lutte contre l’exode, la promotion de la femme, la valorisation des savoir-faire locaux, la protection de l’environnement via une gestion intégrée et durable, la diminution des migrations et des exodes… </a:t>
            </a:r>
            <a:endParaRPr lang="fr-FR" sz="1100" noProof="0" dirty="0">
              <a:latin typeface="Times New Roman" panose="02020603050405020304" pitchFamily="18" charset="0"/>
              <a:ea typeface="Times New Roman" panose="02020603050405020304" pitchFamily="18" charset="0"/>
            </a:endParaRPr>
          </a:p>
        </p:txBody>
      </p:sp>
      <p:sp>
        <p:nvSpPr>
          <p:cNvPr id="9" name="Rectangle 8"/>
          <p:cNvSpPr/>
          <p:nvPr/>
        </p:nvSpPr>
        <p:spPr>
          <a:xfrm>
            <a:off x="498042" y="3183992"/>
            <a:ext cx="6549571" cy="2846933"/>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Rectangle 9"/>
          <p:cNvSpPr/>
          <p:nvPr/>
        </p:nvSpPr>
        <p:spPr>
          <a:xfrm>
            <a:off x="557395" y="3230158"/>
            <a:ext cx="6442299" cy="2800767"/>
          </a:xfrm>
          <a:prstGeom prst="rect">
            <a:avLst/>
          </a:prstGeom>
        </p:spPr>
        <p:txBody>
          <a:bodyPr wrap="square">
            <a:spAutoFit/>
          </a:bodyPr>
          <a:lstStyle/>
          <a:p>
            <a:pPr algn="just">
              <a:spcAft>
                <a:spcPts val="0"/>
              </a:spcAft>
            </a:pPr>
            <a:r>
              <a:rPr lang="fr-FR" sz="1100" b="1" noProof="0" dirty="0">
                <a:latin typeface="Arial Narrow" panose="020B0606020202030204" pitchFamily="34" charset="0"/>
                <a:ea typeface="Times New Roman" panose="02020603050405020304" pitchFamily="18" charset="0"/>
                <a:cs typeface="Arial" panose="020B0604020202020204" pitchFamily="34" charset="0"/>
              </a:rPr>
              <a:t>Exemples de projets développés :</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Construction de campements touristiques au Sénégal Oriental et développement d’un réseau de tourisme solidaire</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Soutien à la réalisation et actualisation des Plans Locaux de Développements (PLD) de 4 communautés rurales, promotion des initiatives locales et financement de projets collectifs de développement économique local sur la région de Tambacounda</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Accompagnement de groupements féminins au maraichage biologique et à la transformation de fruits et légumes en Casamance et à Tambacounda ainsi que de produits halieutiques dans le Delta du Saloum </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Construction et réhabilitation d’écoles primaires et maternelles</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Construction de salles de classe, d’une cantine et d’un terrain de sport dans un collège</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Construction d’un poste de santé et des locaux annexes dans le village de </a:t>
            </a:r>
            <a:r>
              <a:rPr lang="fr-FR" sz="1100" noProof="0" dirty="0" err="1">
                <a:latin typeface="Arial Narrow" panose="020B0606020202030204" pitchFamily="34" charset="0"/>
                <a:ea typeface="Times New Roman" panose="02020603050405020304" pitchFamily="18" charset="0"/>
                <a:cs typeface="Arial" panose="020B0604020202020204" pitchFamily="34" charset="0"/>
              </a:rPr>
              <a:t>Tambasocé</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Extension du réseau d’eau villageois du </a:t>
            </a:r>
            <a:r>
              <a:rPr lang="fr-FR" sz="1100" noProof="0" dirty="0" err="1">
                <a:latin typeface="Arial Narrow" panose="020B0606020202030204" pitchFamily="34" charset="0"/>
                <a:ea typeface="Times New Roman" panose="02020603050405020304" pitchFamily="18" charset="0"/>
                <a:cs typeface="Arial" panose="020B0604020202020204" pitchFamily="34" charset="0"/>
              </a:rPr>
              <a:t>Sinthiou-Malème</a:t>
            </a:r>
            <a:r>
              <a:rPr lang="fr-FR" sz="1100" noProof="0" dirty="0">
                <a:latin typeface="Arial Narrow" panose="020B0606020202030204" pitchFamily="34" charset="0"/>
                <a:ea typeface="Times New Roman" panose="02020603050405020304" pitchFamily="18" charset="0"/>
                <a:cs typeface="Arial" panose="020B0604020202020204" pitchFamily="34" charset="0"/>
              </a:rPr>
              <a:t> et </a:t>
            </a:r>
            <a:r>
              <a:rPr lang="fr-FR" sz="1100" noProof="0" dirty="0" err="1">
                <a:latin typeface="Arial Narrow" panose="020B0606020202030204" pitchFamily="34" charset="0"/>
                <a:ea typeface="Times New Roman" panose="02020603050405020304" pitchFamily="18" charset="0"/>
                <a:cs typeface="Arial" panose="020B0604020202020204" pitchFamily="34" charset="0"/>
              </a:rPr>
              <a:t>Koussanar</a:t>
            </a:r>
            <a:r>
              <a:rPr lang="fr-FR" sz="1100" noProof="0" dirty="0">
                <a:latin typeface="Arial Narrow" panose="020B0606020202030204" pitchFamily="34" charset="0"/>
                <a:ea typeface="Times New Roman" panose="02020603050405020304" pitchFamily="18" charset="0"/>
                <a:cs typeface="Arial" panose="020B0604020202020204" pitchFamily="34" charset="0"/>
              </a:rPr>
              <a:t> (Sénégal): bornes fontaines et blocs sanitaires</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Développement d’une stratégie de Tourisme Durable (région de Tambacounda, de Ziguinchor, et ville de Dakar)</a:t>
            </a:r>
            <a:endParaRPr lang="fr-FR" sz="11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fr-FR" sz="1100" noProof="0" dirty="0">
                <a:latin typeface="Arial Narrow" panose="020B0606020202030204" pitchFamily="34" charset="0"/>
                <a:ea typeface="Times New Roman" panose="02020603050405020304" pitchFamily="18" charset="0"/>
                <a:cs typeface="Arial" panose="020B0604020202020204" pitchFamily="34" charset="0"/>
              </a:rPr>
              <a:t>Micro crédit et diverses interventions de soutien d’initiatives locales : bibliothèques, condition de la femme et des enfants (orphelinat), soutien des filières artisanale et artistique, campagnes d’information sur la protection de l’environnement, le handicap…</a:t>
            </a:r>
            <a:endParaRPr lang="fr-FR" sz="1100" noProof="0" dirty="0">
              <a:latin typeface="Times New Roman" panose="02020603050405020304" pitchFamily="18" charset="0"/>
              <a:ea typeface="Times New Roman" panose="02020603050405020304" pitchFamily="18" charset="0"/>
            </a:endParaRPr>
          </a:p>
        </p:txBody>
      </p:sp>
      <p:sp>
        <p:nvSpPr>
          <p:cNvPr id="11" name="Rectangle 10"/>
          <p:cNvSpPr/>
          <p:nvPr/>
        </p:nvSpPr>
        <p:spPr>
          <a:xfrm>
            <a:off x="2451100" y="7457592"/>
            <a:ext cx="6647542" cy="261610"/>
          </a:xfrm>
          <a:prstGeom prst="rect">
            <a:avLst/>
          </a:prstGeom>
        </p:spPr>
        <p:txBody>
          <a:bodyPr wrap="square">
            <a:spAutoFit/>
          </a:bodyPr>
          <a:lstStyle/>
          <a:p>
            <a:pPr lvl="0" algn="just">
              <a:tabLst>
                <a:tab pos="495300" algn="l"/>
              </a:tabLst>
            </a:pPr>
            <a:r>
              <a:rPr lang="fr-FR" sz="1100" noProof="0" dirty="0">
                <a:latin typeface="Arial Narrow" panose="020B0606020202030204" pitchFamily="34" charset="0"/>
                <a:cs typeface="Arial" panose="020B0604020202020204" pitchFamily="34" charset="0"/>
              </a:rPr>
              <a:t>limiter des exodes par la création d’emplois et l’augmentation des revenus des familles</a:t>
            </a:r>
          </a:p>
        </p:txBody>
      </p:sp>
      <p:sp>
        <p:nvSpPr>
          <p:cNvPr id="14" name="Rectangle 13"/>
          <p:cNvSpPr/>
          <p:nvPr/>
        </p:nvSpPr>
        <p:spPr>
          <a:xfrm>
            <a:off x="2451100" y="6286218"/>
            <a:ext cx="4538183" cy="430887"/>
          </a:xfrm>
          <a:prstGeom prst="rect">
            <a:avLst/>
          </a:prstGeom>
        </p:spPr>
        <p:txBody>
          <a:bodyPr wrap="square">
            <a:spAutoFit/>
          </a:bodyPr>
          <a:lstStyle/>
          <a:p>
            <a:pPr algn="just"/>
            <a:r>
              <a:rPr lang="fr-FR" sz="1100" noProof="0" dirty="0">
                <a:latin typeface="Arial Narrow" panose="020B0606020202030204" pitchFamily="34" charset="0"/>
                <a:cs typeface="Arial" panose="020B0604020202020204" pitchFamily="34" charset="0"/>
              </a:rPr>
              <a:t>favoriser le développement économique local et la création d’emplois : agriculture, maraîchage, pastoralisme, écotourisme solidaire, artisanat, </a:t>
            </a:r>
            <a:r>
              <a:rPr lang="fr-FR" sz="1100" noProof="0" dirty="0" err="1">
                <a:latin typeface="Arial Narrow" panose="020B0606020202030204" pitchFamily="34" charset="0"/>
                <a:cs typeface="Arial" panose="020B0604020202020204" pitchFamily="34" charset="0"/>
              </a:rPr>
              <a:t>micro-finance</a:t>
            </a:r>
            <a:r>
              <a:rPr lang="fr-FR" sz="1100" noProof="0" dirty="0">
                <a:latin typeface="Arial Narrow" panose="020B0606020202030204" pitchFamily="34" charset="0"/>
                <a:cs typeface="Arial" panose="020B0604020202020204" pitchFamily="34" charset="0"/>
              </a:rPr>
              <a:t>…</a:t>
            </a:r>
            <a:endParaRPr lang="fr-FR" sz="1100" noProof="0" dirty="0"/>
          </a:p>
        </p:txBody>
      </p:sp>
      <p:sp>
        <p:nvSpPr>
          <p:cNvPr id="15" name="Rectangle 14"/>
          <p:cNvSpPr/>
          <p:nvPr/>
        </p:nvSpPr>
        <p:spPr>
          <a:xfrm>
            <a:off x="2451100" y="6867498"/>
            <a:ext cx="4338616" cy="430887"/>
          </a:xfrm>
          <a:prstGeom prst="rect">
            <a:avLst/>
          </a:prstGeom>
        </p:spPr>
        <p:txBody>
          <a:bodyPr wrap="square">
            <a:spAutoFit/>
          </a:bodyPr>
          <a:lstStyle/>
          <a:p>
            <a:pPr algn="just"/>
            <a:r>
              <a:rPr lang="fr-FR" sz="1100" noProof="0" dirty="0">
                <a:latin typeface="Arial Narrow" panose="020B0606020202030204" pitchFamily="34" charset="0"/>
                <a:cs typeface="Arial" panose="020B0604020202020204" pitchFamily="34" charset="0"/>
              </a:rPr>
              <a:t>améliorer des services à la population et l’accès aux nécessités de base : éducation et formation, santé, accès à l’eau, gestion des déchets…</a:t>
            </a:r>
            <a:endParaRPr lang="fr-FR" sz="1100" noProof="0" dirty="0"/>
          </a:p>
        </p:txBody>
      </p:sp>
      <p:sp>
        <p:nvSpPr>
          <p:cNvPr id="16" name="Chord 15"/>
          <p:cNvSpPr/>
          <p:nvPr/>
        </p:nvSpPr>
        <p:spPr>
          <a:xfrm rot="20161673">
            <a:off x="446443" y="4676645"/>
            <a:ext cx="2003377" cy="2021267"/>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p:cNvSpPr/>
          <p:nvPr/>
        </p:nvSpPr>
        <p:spPr>
          <a:xfrm>
            <a:off x="430056" y="6075809"/>
            <a:ext cx="1582806" cy="523220"/>
          </a:xfrm>
          <a:prstGeom prst="rect">
            <a:avLst/>
          </a:prstGeom>
        </p:spPr>
        <p:txBody>
          <a:bodyPr wrap="none">
            <a:spAutoFit/>
          </a:bodyPr>
          <a:lstStyle/>
          <a:p>
            <a:pPr marL="449580" algn="ctr">
              <a:spcAft>
                <a:spcPts val="0"/>
              </a:spcAft>
            </a:pPr>
            <a:r>
              <a:rPr lang="fr-FR" sz="14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Les objectifs </a:t>
            </a:r>
          </a:p>
          <a:p>
            <a:pPr marL="449580" algn="ctr">
              <a:spcAft>
                <a:spcPts val="0"/>
              </a:spcAft>
            </a:pPr>
            <a:r>
              <a:rPr lang="fr-FR" sz="14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principaux :</a:t>
            </a:r>
            <a:endParaRPr lang="fr-FR" sz="1400" noProof="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3891902" y="7903955"/>
            <a:ext cx="3097382" cy="2292935"/>
          </a:xfrm>
          <a:prstGeom prst="rect">
            <a:avLst/>
          </a:prstGeom>
        </p:spPr>
        <p:txBody>
          <a:bodyPr wrap="square">
            <a:spAutoFit/>
          </a:bodyPr>
          <a:lstStyle/>
          <a:p>
            <a:pPr algn="just">
              <a:spcAft>
                <a:spcPts val="0"/>
              </a:spcAft>
            </a:pPr>
            <a:r>
              <a:rPr lang="fr-FR" sz="1100" b="1" noProof="0" dirty="0">
                <a:latin typeface="Arial Narrow" panose="020B0606020202030204" pitchFamily="34" charset="0"/>
                <a:ea typeface="Times New Roman" panose="02020603050405020304" pitchFamily="18" charset="0"/>
                <a:cs typeface="Arial" panose="020B0604020202020204" pitchFamily="34" charset="0"/>
              </a:rPr>
              <a:t>Méthodologie de projet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cs typeface="Arial" panose="020B0604020202020204" pitchFamily="34" charset="0"/>
              </a:rPr>
              <a:t>Les programmes mis en œuvre répondent aux attentes et aux besoins des partenaires des territoires de projet. Ils sont construits à leur demande selon les principes démocratiques et participatifs souhaités par les populations. Tous les programmes sont validés par les autorités locales, régionales et l’administration. Ils s’intègrent aux différents plans stratégiques de développement mis en œuvre sur les territoires. Les projets sont conduits avec l’appui des Agences Régionales de Développement (ARD) et les organismes agréés et ils répondent aux </a:t>
            </a:r>
            <a:r>
              <a:rPr lang="fr-FR" sz="1100" b="1" noProof="0" dirty="0">
                <a:latin typeface="Arial Narrow" panose="020B0606020202030204" pitchFamily="34" charset="0"/>
                <a:ea typeface="Times New Roman" panose="02020603050405020304" pitchFamily="18" charset="0"/>
                <a:cs typeface="Arial" panose="020B0604020202020204" pitchFamily="34" charset="0"/>
              </a:rPr>
              <a:t>Objectifs du Millénaire pour le Développement.</a:t>
            </a:r>
            <a:r>
              <a:rPr lang="fr-FR" sz="1100" noProof="0" dirty="0">
                <a:latin typeface="Arial Narrow" panose="020B0606020202030204" pitchFamily="34" charset="0"/>
                <a:ea typeface="Times New Roman" panose="02020603050405020304" pitchFamily="18" charset="0"/>
                <a:cs typeface="Arial" panose="020B0604020202020204" pitchFamily="34" charset="0"/>
              </a:rPr>
              <a:t> </a:t>
            </a:r>
            <a:endParaRPr lang="fr-FR" sz="1100" noProof="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3</a:t>
            </a:fld>
            <a:endParaRPr lang="fr-FR" sz="1600" noProof="0" dirty="0"/>
          </a:p>
        </p:txBody>
      </p:sp>
      <p:sp>
        <p:nvSpPr>
          <p:cNvPr id="36" name="Isosceles Triangle 35"/>
          <p:cNvSpPr/>
          <p:nvPr/>
        </p:nvSpPr>
        <p:spPr>
          <a:xfrm rot="5400000">
            <a:off x="2361945" y="635058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7" name="Isosceles Triangle 36"/>
          <p:cNvSpPr/>
          <p:nvPr/>
        </p:nvSpPr>
        <p:spPr>
          <a:xfrm rot="5400000">
            <a:off x="2204481" y="635058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Isosceles Triangle 37"/>
          <p:cNvSpPr/>
          <p:nvPr/>
        </p:nvSpPr>
        <p:spPr>
          <a:xfrm rot="5400000">
            <a:off x="2361945" y="6944723"/>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9" name="Isosceles Triangle 38"/>
          <p:cNvSpPr/>
          <p:nvPr/>
        </p:nvSpPr>
        <p:spPr>
          <a:xfrm rot="5400000">
            <a:off x="2204481" y="6944723"/>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Isosceles Triangle 39"/>
          <p:cNvSpPr/>
          <p:nvPr/>
        </p:nvSpPr>
        <p:spPr>
          <a:xfrm rot="5400000">
            <a:off x="2361945" y="752017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Isosceles Triangle 40"/>
          <p:cNvSpPr/>
          <p:nvPr/>
        </p:nvSpPr>
        <p:spPr>
          <a:xfrm rot="5400000">
            <a:off x="2204481" y="752017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7" name="Rectangle 26">
            <a:extLst>
              <a:ext uri="{FF2B5EF4-FFF2-40B4-BE49-F238E27FC236}">
                <a16:creationId xmlns:a16="http://schemas.microsoft.com/office/drawing/2014/main" id="{200C1002-6CEB-31F3-AC5B-6C074A9E8857}"/>
              </a:ext>
            </a:extLst>
          </p:cNvPr>
          <p:cNvSpPr/>
          <p:nvPr/>
        </p:nvSpPr>
        <p:spPr>
          <a:xfrm>
            <a:off x="455795" y="6762242"/>
            <a:ext cx="1439818"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Château d’eau de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Koussanar</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51022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7984" y="329202"/>
            <a:ext cx="5930325" cy="369332"/>
          </a:xfrm>
          <a:prstGeom prst="rect">
            <a:avLst/>
          </a:prstGeom>
        </p:spPr>
        <p:txBody>
          <a:bodyPr wrap="square">
            <a:spAutoFit/>
          </a:bodyPr>
          <a:lstStyle/>
          <a:p>
            <a:pPr algn="ct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pour le voyageur</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498042" y="450564"/>
            <a:ext cx="6549571" cy="298332"/>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 name="Rectangle 5"/>
          <p:cNvSpPr/>
          <p:nvPr/>
        </p:nvSpPr>
        <p:spPr>
          <a:xfrm>
            <a:off x="493306" y="421536"/>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pour le voyageur</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pic>
        <p:nvPicPr>
          <p:cNvPr id="3074" name="Picture 2" descr="carte_sene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52" y="1633003"/>
            <a:ext cx="2980548" cy="248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11952" y="1047038"/>
            <a:ext cx="2980548" cy="421837"/>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Rectangle 6"/>
          <p:cNvSpPr/>
          <p:nvPr/>
        </p:nvSpPr>
        <p:spPr>
          <a:xfrm>
            <a:off x="915053" y="1066288"/>
            <a:ext cx="2060179"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Géographie et climat</a:t>
            </a:r>
            <a:endParaRPr lang="fr-FR" noProof="0" dirty="0">
              <a:latin typeface="Times New Roman" panose="02020603050405020304" pitchFamily="18" charset="0"/>
              <a:ea typeface="Times New Roman" panose="02020603050405020304" pitchFamily="18" charset="0"/>
            </a:endParaRPr>
          </a:p>
        </p:txBody>
      </p:sp>
      <p:sp>
        <p:nvSpPr>
          <p:cNvPr id="4" name="TextBox 3"/>
          <p:cNvSpPr txBox="1"/>
          <p:nvPr/>
        </p:nvSpPr>
        <p:spPr>
          <a:xfrm>
            <a:off x="565924" y="653930"/>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1</a:t>
            </a:r>
          </a:p>
        </p:txBody>
      </p:sp>
      <p:sp>
        <p:nvSpPr>
          <p:cNvPr id="9" name="Rectangle 8"/>
          <p:cNvSpPr/>
          <p:nvPr/>
        </p:nvSpPr>
        <p:spPr>
          <a:xfrm>
            <a:off x="493306" y="4276691"/>
            <a:ext cx="3067076" cy="1615827"/>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Times New Roman" panose="02020603050405020304" pitchFamily="18" charset="0"/>
              </a:rPr>
              <a:t>Le Sénégal est un état côtier de près de 600 km de long de l’Ouest africain et couvrant près de 197 000 km².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Pays plat, de type subtropical au Sud et semi désertique, notamment dans la région sub-saharienne Est et Nord.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 </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100" noProof="0" dirty="0">
                <a:latin typeface="Arial Narrow" panose="020B0606020202030204" pitchFamily="34" charset="0"/>
                <a:ea typeface="Times New Roman" panose="02020603050405020304" pitchFamily="18" charset="0"/>
              </a:rPr>
              <a:t>Quatre grands fleuves s’écoulent d’Est en Ouest pour se jeter dans l’Atlantique  (le Sénégal, le Gambie le Casamance et le Saloum).</a:t>
            </a:r>
            <a:endParaRPr lang="fr-FR" sz="1100" noProof="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560382" y="1046833"/>
            <a:ext cx="3487231" cy="5786199"/>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 Sénégal est situé dans une zone intertropicale où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les températures sont en permanence élevées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En dehors de la mousson tropicale ou saison des pluies, le climat est sec et chaud.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0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i="1" noProof="0" dirty="0">
                <a:latin typeface="Arial Narrow" panose="020B0606020202030204" pitchFamily="34" charset="0"/>
                <a:ea typeface="Lucida Sans Unicode" panose="020B0602030504020204" pitchFamily="34" charset="0"/>
                <a:cs typeface="Arial" panose="020B0604020202020204" pitchFamily="34" charset="0"/>
              </a:rPr>
              <a:t>	La </a:t>
            </a:r>
            <a:r>
              <a:rPr lang="fr-FR" sz="1100" b="1" i="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saison des pluies</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 (de juillet à septembre)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est appelée localement « l’hivernage ».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intempéries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peuvent durer et causer des inondations et de gros dégâts principalement au réseau routier. La circulation est alors très difficile en dehors des grands axes goudronnés.  C’est l’époque d’une activité agricole intense.  La forêt et la brousse explosent de verdure.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0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0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i="1" noProof="0" dirty="0">
                <a:latin typeface="Arial Narrow" panose="020B0606020202030204" pitchFamily="34" charset="0"/>
                <a:ea typeface="Times New Roman" panose="02020603050405020304" pitchFamily="18" charset="0"/>
                <a:cs typeface="Arial" panose="020B0604020202020204" pitchFamily="34" charset="0"/>
              </a:rPr>
              <a:t>	La </a:t>
            </a:r>
            <a:r>
              <a:rPr lang="fr-FR" sz="1100" b="1" i="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saison sèche</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 (d’octobre à juin)</a:t>
            </a:r>
            <a:r>
              <a:rPr lang="fr-FR" sz="1100" noProof="0" dirty="0">
                <a:latin typeface="Arial Narrow" panose="020B0606020202030204" pitchFamily="34" charset="0"/>
                <a:ea typeface="Times New Roman" panose="02020603050405020304" pitchFamily="18" charset="0"/>
                <a:cs typeface="Arial" panose="020B0604020202020204" pitchFamily="34" charset="0"/>
              </a:rPr>
              <a:t>. La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période la plus propice au voyage </a:t>
            </a:r>
            <a:r>
              <a:rPr lang="fr-FR" sz="1100" noProof="0" dirty="0">
                <a:latin typeface="Arial Narrow" panose="020B0606020202030204" pitchFamily="34" charset="0"/>
                <a:ea typeface="Times New Roman" panose="02020603050405020304" pitchFamily="18" charset="0"/>
                <a:cs typeface="Arial" panose="020B0604020202020204" pitchFamily="34" charset="0"/>
              </a:rPr>
              <a:t>est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de novembre à mai</a:t>
            </a:r>
            <a:r>
              <a:rPr lang="fr-FR" sz="1100" noProof="0" dirty="0">
                <a:latin typeface="Arial Narrow" panose="020B0606020202030204" pitchFamily="34" charset="0"/>
                <a:ea typeface="Times New Roman" panose="02020603050405020304" pitchFamily="18" charset="0"/>
                <a:cs typeface="Arial" panose="020B0604020202020204" pitchFamily="34" charset="0"/>
              </a:rPr>
              <a:t>. Les mois où la température est la plus supportable sont ceux de novembre à février : 25° à 35°.  On supporte une petite laine le soir. A partir de mars le thermomètre grimpe jusqu’à atteindre plus de 45° en avril et mai. Mais il s’agit d’une chaleur sèche tout à fait supportable avec un minimum de protection. Il convient de boire beaucoup et souvent.</a:t>
            </a:r>
            <a:endParaRPr lang="fr-FR" sz="1100" noProof="0" dirty="0">
              <a:latin typeface="Times New Roman" panose="02020603050405020304" pitchFamily="18" charset="0"/>
              <a:ea typeface="Times New Roman" panose="02020603050405020304" pitchFamily="18" charset="0"/>
            </a:endParaRPr>
          </a:p>
          <a:p>
            <a:pPr algn="just">
              <a:spcAft>
                <a:spcPts val="0"/>
              </a:spcAft>
            </a:pPr>
            <a:r>
              <a:rPr lang="fr-FR" sz="10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0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côte jouit d’une température relativement douce en toutes saisons.</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Dakar et Saint Louis sont des villes agréables à vivre. Le gros inconvénient de Dakar réside en sa pollution automobile permanente et son air parfois irrespirable dans la rue.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L’intérieur est beaucoup plus chaud et sec.</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Région de Tambacounda au Sud-Est est une zone pré-sahélienne sèche, une des plus chaudes du pays.</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0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0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Ce climat fait toute la particularité culturelle et sociale du Sénégal où la population vit beaucoup dehors. C’est là que l’on échange et communique. C’est une société ouverte.</a:t>
            </a:r>
            <a:endParaRPr lang="fr-FR" sz="11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12" name="Rectangle 11"/>
          <p:cNvSpPr/>
          <p:nvPr/>
        </p:nvSpPr>
        <p:spPr>
          <a:xfrm>
            <a:off x="515124" y="6113903"/>
            <a:ext cx="2980548" cy="646331"/>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p:cNvSpPr/>
          <p:nvPr/>
        </p:nvSpPr>
        <p:spPr>
          <a:xfrm>
            <a:off x="522383" y="6113903"/>
            <a:ext cx="2994458" cy="646331"/>
          </a:xfrm>
          <a:prstGeom prst="rect">
            <a:avLst/>
          </a:prstGeom>
        </p:spPr>
        <p:txBody>
          <a:bodyPr wrap="squar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	Politique, administration, religion et organisation sociale</a:t>
            </a:r>
            <a:endParaRPr lang="fr-FR" noProof="0" dirty="0">
              <a:latin typeface="Times New Roman" panose="02020603050405020304" pitchFamily="18" charset="0"/>
              <a:ea typeface="Times New Roman" panose="02020603050405020304" pitchFamily="18" charset="0"/>
            </a:endParaRPr>
          </a:p>
        </p:txBody>
      </p:sp>
      <p:sp>
        <p:nvSpPr>
          <p:cNvPr id="14" name="TextBox 13"/>
          <p:cNvSpPr txBox="1"/>
          <p:nvPr/>
        </p:nvSpPr>
        <p:spPr>
          <a:xfrm>
            <a:off x="569096" y="5720795"/>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2</a:t>
            </a:r>
          </a:p>
        </p:txBody>
      </p:sp>
      <p:sp>
        <p:nvSpPr>
          <p:cNvPr id="11" name="Rectangle 10"/>
          <p:cNvSpPr/>
          <p:nvPr/>
        </p:nvSpPr>
        <p:spPr>
          <a:xfrm>
            <a:off x="493305" y="6860566"/>
            <a:ext cx="6554307" cy="938719"/>
          </a:xfrm>
          <a:prstGeom prst="rect">
            <a:avLst/>
          </a:prstGeom>
        </p:spPr>
        <p:txBody>
          <a:bodyPr wrap="square">
            <a:spAutoFit/>
          </a:bodyPr>
          <a:lstStyle/>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Anciennement sous domination française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Sénégal est devenu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indépendant en 1960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et s’est donné comme premier Président le poète et académicien Léopold Sédar SENGHOR.</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Président actuel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est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Macky SALL</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r>
              <a:rPr lang="fr-FR" sz="1100" noProof="0" dirty="0">
                <a:latin typeface="Arial Narrow" panose="020B0606020202030204" pitchFamily="34" charset="0"/>
                <a:ea typeface="Times New Roman" panose="02020603050405020304" pitchFamily="18" charset="0"/>
                <a:cs typeface="Arial" panose="020B0604020202020204" pitchFamily="34" charset="0"/>
              </a:rPr>
              <a:t>Le pays est une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république démocratique représentative</a:t>
            </a:r>
            <a:r>
              <a:rPr lang="fr-FR" sz="1100" noProof="0" dirty="0">
                <a:latin typeface="Arial Narrow" panose="020B0606020202030204" pitchFamily="34" charset="0"/>
                <a:ea typeface="Times New Roman" panose="02020603050405020304" pitchFamily="18" charset="0"/>
                <a:cs typeface="Arial" panose="020B0604020202020204" pitchFamily="34" charset="0"/>
              </a:rPr>
              <a:t>, fonctionnant sur une séparation officielle des pouvoirs législatif et exécutif. L’assemblée nationale élue est composée de députés territoriaux. </a:t>
            </a:r>
            <a:endParaRPr lang="fr-FR" sz="1100" noProof="0" dirty="0"/>
          </a:p>
        </p:txBody>
      </p:sp>
      <p:cxnSp>
        <p:nvCxnSpPr>
          <p:cNvPr id="16" name="Straight Connector 15"/>
          <p:cNvCxnSpPr/>
          <p:nvPr/>
        </p:nvCxnSpPr>
        <p:spPr>
          <a:xfrm>
            <a:off x="3617532" y="6760234"/>
            <a:ext cx="3356884" cy="0"/>
          </a:xfrm>
          <a:prstGeom prst="line">
            <a:avLst/>
          </a:prstGeom>
          <a:ln w="28575">
            <a:solidFill>
              <a:srgbClr val="B20909"/>
            </a:solidFill>
          </a:ln>
        </p:spPr>
        <p:style>
          <a:lnRef idx="1">
            <a:schemeClr val="accent1"/>
          </a:lnRef>
          <a:fillRef idx="0">
            <a:schemeClr val="accent1"/>
          </a:fillRef>
          <a:effectRef idx="0">
            <a:schemeClr val="accent1"/>
          </a:effectRef>
          <a:fontRef idx="minor">
            <a:schemeClr val="tx1"/>
          </a:fontRef>
        </p:style>
      </p:cxnSp>
      <p:pic>
        <p:nvPicPr>
          <p:cNvPr id="3075" name="Picture 3" descr="Les 14 Régions du Sénégal - Sénégal Online"/>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65946" y="7995090"/>
            <a:ext cx="2609054" cy="19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242733" y="7960343"/>
            <a:ext cx="3804879" cy="2123658"/>
          </a:xfrm>
          <a:prstGeom prst="rect">
            <a:avLst/>
          </a:prstGeom>
        </p:spPr>
        <p:txBody>
          <a:bodyPr wrap="square">
            <a:spAutoFit/>
          </a:bodyPr>
          <a:lstStyle/>
          <a:p>
            <a:pPr algn="just"/>
            <a:r>
              <a:rPr lang="fr-FR" sz="1100" noProof="0" dirty="0">
                <a:latin typeface="Arial Narrow" panose="020B0606020202030204" pitchFamily="34" charset="0"/>
                <a:ea typeface="Times New Roman" panose="02020603050405020304" pitchFamily="18" charset="0"/>
                <a:cs typeface="Arial" panose="020B0604020202020204" pitchFamily="34" charset="0"/>
              </a:rPr>
              <a:t>C’est un des seuls Etats d’Afrique à traverser dans le calme les différentes alternances politiques. </a:t>
            </a:r>
          </a:p>
          <a:p>
            <a:pPr algn="just"/>
            <a:r>
              <a:rPr lang="fr-FR" sz="1100" noProof="0" dirty="0">
                <a:latin typeface="Arial Narrow" panose="020B0606020202030204" pitchFamily="34" charset="0"/>
                <a:ea typeface="Times New Roman" panose="02020603050405020304" pitchFamily="18" charset="0"/>
                <a:cs typeface="Arial" panose="020B0604020202020204" pitchFamily="34" charset="0"/>
              </a:rPr>
              <a:t>Le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Français</a:t>
            </a:r>
            <a:r>
              <a:rPr lang="fr-FR" sz="1100" noProof="0" dirty="0">
                <a:latin typeface="Arial Narrow" panose="020B0606020202030204" pitchFamily="34" charset="0"/>
                <a:ea typeface="Times New Roman" panose="02020603050405020304" pitchFamily="18" charset="0"/>
                <a:cs typeface="Arial" panose="020B0604020202020204" pitchFamily="34" charset="0"/>
              </a:rPr>
              <a:t> reste la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langue de l’administration et de l’enseignement</a:t>
            </a:r>
            <a:r>
              <a:rPr lang="fr-FR" sz="1100" noProof="0" dirty="0">
                <a:latin typeface="Arial Narrow" panose="020B0606020202030204" pitchFamily="34" charset="0"/>
                <a:ea typeface="Times New Roman" panose="02020603050405020304" pitchFamily="18" charset="0"/>
                <a:cs typeface="Arial" panose="020B0604020202020204" pitchFamily="34" charset="0"/>
              </a:rPr>
              <a:t>.</a:t>
            </a:r>
          </a:p>
          <a:p>
            <a:pPr algn="just"/>
            <a:endParaRPr lang="fr-FR" sz="1100" noProof="0" dirty="0">
              <a:latin typeface="Arial Narrow" panose="020B0606020202030204" pitchFamily="34" charset="0"/>
              <a:ea typeface="Times New Roman" panose="02020603050405020304" pitchFamily="18" charset="0"/>
              <a:cs typeface="Arial" panose="020B0604020202020204" pitchFamily="34" charset="0"/>
            </a:endParaRPr>
          </a:p>
          <a:p>
            <a:pPr algn="just"/>
            <a:r>
              <a:rPr lang="fr-FR" sz="1100" noProof="0" dirty="0">
                <a:latin typeface="Arial Narrow" panose="020B0606020202030204" pitchFamily="34" charset="0"/>
                <a:ea typeface="Times New Roman" panose="02020603050405020304" pitchFamily="18" charset="0"/>
                <a:cs typeface="Arial" panose="020B0604020202020204" pitchFamily="34" charset="0"/>
              </a:rPr>
              <a:t>Depuis l’indépendance, plusieurs réformes ont modifié le découpage administratif du Sénégal, hérité de la colonisation, et ont abouti à l’organisation actuelle, basée sur la </a:t>
            </a:r>
            <a:r>
              <a:rPr lang="fr-FR" sz="1100" b="1" noProof="0" dirty="0">
                <a:solidFill>
                  <a:srgbClr val="B20909"/>
                </a:solidFill>
                <a:latin typeface="Arial Narrow" panose="020B0606020202030204" pitchFamily="34" charset="0"/>
                <a:ea typeface="Times New Roman" panose="02020603050405020304" pitchFamily="18" charset="0"/>
                <a:cs typeface="Arial" panose="020B0604020202020204" pitchFamily="34" charset="0"/>
              </a:rPr>
              <a:t>décentralisation et la déconcentration des services publics</a:t>
            </a:r>
            <a:r>
              <a:rPr lang="fr-FR" sz="1100" noProof="0" dirty="0">
                <a:latin typeface="Arial Narrow" panose="020B0606020202030204" pitchFamily="34" charset="0"/>
                <a:ea typeface="Times New Roman" panose="02020603050405020304" pitchFamily="18" charset="0"/>
                <a:cs typeface="Arial" panose="020B0604020202020204" pitchFamily="34" charset="0"/>
              </a:rPr>
              <a:t>.</a:t>
            </a:r>
          </a:p>
          <a:p>
            <a:pPr algn="just"/>
            <a:r>
              <a:rPr lang="fr-FR" sz="1100" noProof="0" dirty="0">
                <a:latin typeface="Arial Narrow" panose="020B0606020202030204" pitchFamily="34" charset="0"/>
                <a:ea typeface="Times New Roman" panose="02020603050405020304" pitchFamily="18" charset="0"/>
                <a:cs typeface="Arial" panose="020B0604020202020204" pitchFamily="34" charset="0"/>
              </a:rPr>
              <a:t>Le Sénégal compte en 2022 14 régions administratives et 45 départements placés sous l’autorité d’un Préfet. Chaque département est divisé en arrondissements relevant d’un Sous-Préfet.</a:t>
            </a:r>
            <a:endParaRPr lang="fr-FR" sz="1100" noProof="0" dirty="0"/>
          </a:p>
        </p:txBody>
      </p:sp>
      <p:sp>
        <p:nvSpPr>
          <p:cNvPr id="2" name="Slide Number Placeholder 1"/>
          <p:cNvSpPr>
            <a:spLocks noGrp="1"/>
          </p:cNvSpPr>
          <p:nvPr>
            <p:ph type="sldNum" sz="quarter" idx="12"/>
          </p:nvPr>
        </p:nvSpPr>
        <p:spPr>
          <a:xfrm>
            <a:off x="5339020" y="10119279"/>
            <a:ext cx="1700927" cy="569240"/>
          </a:xfrm>
        </p:spPr>
        <p:txBody>
          <a:bodyPr/>
          <a:lstStyle/>
          <a:p>
            <a:fld id="{3FA597D1-4CAF-4C93-A4A7-1DCF6236AA74}" type="slidenum">
              <a:rPr lang="fr-FR" sz="1600" noProof="0" smtClean="0"/>
              <a:t>4</a:t>
            </a:fld>
            <a:endParaRPr lang="fr-FR" sz="1600" noProof="0" dirty="0"/>
          </a:p>
        </p:txBody>
      </p:sp>
      <p:sp>
        <p:nvSpPr>
          <p:cNvPr id="25" name="Isosceles Triangle 24"/>
          <p:cNvSpPr/>
          <p:nvPr/>
        </p:nvSpPr>
        <p:spPr>
          <a:xfrm rot="5400000">
            <a:off x="3878475" y="1949978"/>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Isosceles Triangle 25"/>
          <p:cNvSpPr/>
          <p:nvPr/>
        </p:nvSpPr>
        <p:spPr>
          <a:xfrm rot="5400000">
            <a:off x="3721011" y="1949978"/>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9" name="Isosceles Triangle 28"/>
          <p:cNvSpPr/>
          <p:nvPr/>
        </p:nvSpPr>
        <p:spPr>
          <a:xfrm rot="5400000">
            <a:off x="3878475" y="308728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Isosceles Triangle 29"/>
          <p:cNvSpPr/>
          <p:nvPr/>
        </p:nvSpPr>
        <p:spPr>
          <a:xfrm rot="5400000">
            <a:off x="3721011" y="3087286"/>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417195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4654" y="8329823"/>
            <a:ext cx="1309285" cy="1745714"/>
          </a:xfrm>
          <a:prstGeom prst="rect">
            <a:avLst/>
          </a:prstGeom>
        </p:spPr>
      </p:pic>
      <p:sp>
        <p:nvSpPr>
          <p:cNvPr id="25" name="Rectangle 24"/>
          <p:cNvSpPr/>
          <p:nvPr/>
        </p:nvSpPr>
        <p:spPr>
          <a:xfrm>
            <a:off x="479140" y="3015289"/>
            <a:ext cx="6642443" cy="2846933"/>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Rectangle 2"/>
          <p:cNvSpPr/>
          <p:nvPr/>
        </p:nvSpPr>
        <p:spPr>
          <a:xfrm>
            <a:off x="-692744" y="401772"/>
            <a:ext cx="5930325" cy="369332"/>
          </a:xfrm>
          <a:prstGeom prst="rect">
            <a:avLst/>
          </a:prstGeom>
        </p:spPr>
        <p:txBody>
          <a:bodyPr wrap="square">
            <a:spAutoFit/>
          </a:bodyPr>
          <a:lstStyle/>
          <a:p>
            <a:pPr algn="ct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pour le voyageur</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493306" y="459828"/>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pour le voyageur</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512777" y="6247800"/>
            <a:ext cx="3945748"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Rectangle 6"/>
          <p:cNvSpPr/>
          <p:nvPr/>
        </p:nvSpPr>
        <p:spPr>
          <a:xfrm>
            <a:off x="944203" y="6267501"/>
            <a:ext cx="3082895"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Economie et données générales</a:t>
            </a:r>
            <a:endParaRPr lang="fr-FR" noProof="0" dirty="0">
              <a:latin typeface="Times New Roman" panose="02020603050405020304" pitchFamily="18" charset="0"/>
              <a:ea typeface="Times New Roman" panose="02020603050405020304" pitchFamily="18" charset="0"/>
            </a:endParaRPr>
          </a:p>
        </p:txBody>
      </p:sp>
      <p:sp>
        <p:nvSpPr>
          <p:cNvPr id="4" name="TextBox 3"/>
          <p:cNvSpPr txBox="1"/>
          <p:nvPr/>
        </p:nvSpPr>
        <p:spPr>
          <a:xfrm>
            <a:off x="566749" y="5854692"/>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3</a:t>
            </a:r>
          </a:p>
        </p:txBody>
      </p:sp>
      <p:sp>
        <p:nvSpPr>
          <p:cNvPr id="2" name="Rectangle 1"/>
          <p:cNvSpPr/>
          <p:nvPr/>
        </p:nvSpPr>
        <p:spPr>
          <a:xfrm>
            <a:off x="502677" y="3052445"/>
            <a:ext cx="6549509" cy="2800767"/>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Sénégal est un pays à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grande majorité musulmane (97,2 %)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Il est divisé en plusieurs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confréries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qui ont à leur tête des chefs spirituels, ou marabouts, ayant un rôle d’intermédiaires entre « Dieu » et le peuple. Il s’agit principalement des </a:t>
            </a:r>
            <a:r>
              <a:rPr lang="fr-FR" sz="1100" b="1" noProof="0" dirty="0" err="1">
                <a:solidFill>
                  <a:srgbClr val="B20909"/>
                </a:solidFill>
                <a:latin typeface="Arial Narrow" panose="020B0606020202030204" pitchFamily="34" charset="0"/>
                <a:ea typeface="Lucida Sans Unicode" panose="020B0602030504020204" pitchFamily="34" charset="0"/>
                <a:cs typeface="Arial" panose="020B0604020202020204" pitchFamily="34" charset="0"/>
              </a:rPr>
              <a:t>Mourid</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des </a:t>
            </a:r>
            <a:r>
              <a:rPr lang="fr-FR" sz="1100" b="1" noProof="0" dirty="0" err="1">
                <a:solidFill>
                  <a:srgbClr val="B20909"/>
                </a:solidFill>
                <a:latin typeface="Arial Narrow" panose="020B0606020202030204" pitchFamily="34" charset="0"/>
                <a:ea typeface="Lucida Sans Unicode" panose="020B0602030504020204" pitchFamily="34" charset="0"/>
                <a:cs typeface="Arial" panose="020B0604020202020204" pitchFamily="34" charset="0"/>
              </a:rPr>
              <a:t>Khadria</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et des </a:t>
            </a:r>
            <a:r>
              <a:rPr lang="fr-FR" sz="1100" b="1" noProof="0" dirty="0" err="1">
                <a:solidFill>
                  <a:srgbClr val="B20909"/>
                </a:solidFill>
                <a:latin typeface="Arial Narrow" panose="020B0606020202030204" pitchFamily="34" charset="0"/>
                <a:ea typeface="Lucida Sans Unicode" panose="020B0602030504020204" pitchFamily="34" charset="0"/>
                <a:cs typeface="Arial" panose="020B0604020202020204" pitchFamily="34" charset="0"/>
              </a:rPr>
              <a:t>Tidjane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chrétiens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ne sont que </a:t>
            </a:r>
            <a:r>
              <a:rPr lang="fr-FR" sz="1100" b="1"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2,8</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 %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et, tout comme les musulmans, ils mêlent à leurs pratiques les religions traditionnelles animistes qui demeurent vivaces en Casamance, dans le Delta du Saloum et chez les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Bassari</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ethnies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ont également une grande importance dans l’organisation sociale.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Elles sont au nombre d’une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vingtaine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inégalement réparties.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Wolofs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sont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majoritaires (40%)</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Ils sont à la tête du commerce de l’arachide et dirigent les grandes villes.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Peul -Toucouleur (25%)</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se concentrent dans la vallée du fleuve Sénégal et en Casamance.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Sérères (18 %)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peuplent le Sine-Saloum et les îles de la côte.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Diola (7 %)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se concentrent en Basse Casamance, près de la Gambie et de la Guinée.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Ces ethnies sont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témoignage des diverses vagues migratoires successives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de peuples d’origines diverses du Nord et de l’Est. Sachez qu’il y a 3000 ans certains pharaons noirs étaient mandingues.</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Dans la région de Tambacounda, on retrouve aussi une forte proportion de Malinké ou Mandingue. Plus au Sud, vers la Guinée, ce seront les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Bassari</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et les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Bédik</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Chaque ethnie a sa langue mais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Wolof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est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parlé par plus des trois quarts des Sénégalais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effectLst/>
              <a:latin typeface="Franklin Gothic Medium" panose="020B0603020102020204" pitchFamily="34" charset="0"/>
              <a:ea typeface="Lucida Sans Unicode" panose="020B0602030504020204" pitchFamily="34" charset="0"/>
              <a:cs typeface="Tahoma" panose="020B0604030504040204" pitchFamily="34" charset="0"/>
            </a:endParaRPr>
          </a:p>
        </p:txBody>
      </p:sp>
      <p:pic>
        <p:nvPicPr>
          <p:cNvPr id="5122" name="Picture 2" descr="https://upload.wikimedia.org/wikipedia/commons/thumb/e/e1/Senegal%2C_administrative_divisions_in_colour_2.svg/1280px-Senegal%2C_administrative_divisions_in_colour_2.svg.png"/>
          <p:cNvPicPr>
            <a:picLocks noChangeAspect="1" noChangeArrowheads="1"/>
          </p:cNvPicPr>
          <p:nvPr/>
        </p:nvPicPr>
        <p:blipFill rotWithShape="1">
          <a:blip r:embed="rId4" r:link="rId5" cstate="print">
            <a:extLst>
              <a:ext uri="{28A0092B-C50C-407E-A947-70E740481C1C}">
                <a14:useLocalDpi xmlns:a14="http://schemas.microsoft.com/office/drawing/2010/main" val="0"/>
              </a:ext>
            </a:extLst>
          </a:blip>
          <a:srcRect r="1973"/>
          <a:stretch>
            <a:fillRect/>
          </a:stretch>
        </p:blipFill>
        <p:spPr bwMode="auto">
          <a:xfrm>
            <a:off x="4294652" y="421572"/>
            <a:ext cx="2786410" cy="212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444198" y="404276"/>
            <a:ext cx="3782039" cy="1954381"/>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Par sous-régions et territoires clairement identifiés les départements restent malgré tout organisés selon les anciennes régions sous l’autorité d’un Gouverneur.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Les villes sont constituées en communes et les territoires ruraux anciennement organisés en communautés rurales fédérant une multitude de petits villages de brousse, ont retrouvé la dénomination et les prérogatives de communes.</a:t>
            </a:r>
            <a:r>
              <a:rPr lang="fr-FR" sz="1100" noProof="0" dirty="0">
                <a:latin typeface="Arial Narrow" panose="020B0606020202030204" pitchFamily="34" charset="0"/>
                <a:ea typeface="Lucida Sans Unicode" panose="020B0602030504020204" pitchFamily="34" charset="0"/>
                <a:cs typeface="Tahoma" panose="020B0604030504040204" pitchFamily="34" charset="0"/>
              </a:rPr>
              <a:t> </a:t>
            </a: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politique de décentralisation a également confié aux Régions et aux départements de nombreuses compétences déléguées. Mais les budgets ne suivent pas et sont très faibles. Les possibilités d’interventions en sont donc d’autant plus restreintes.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Le budget de</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29" name="Rectangle 28"/>
          <p:cNvSpPr/>
          <p:nvPr/>
        </p:nvSpPr>
        <p:spPr>
          <a:xfrm>
            <a:off x="2449777" y="2073113"/>
            <a:ext cx="1782952" cy="600164"/>
          </a:xfrm>
          <a:prstGeom prst="rect">
            <a:avLst/>
          </a:prstGeom>
        </p:spPr>
        <p:txBody>
          <a:bodyPr wrap="square">
            <a:spAutoFit/>
          </a:bodyPr>
          <a:lstStyle/>
          <a:p>
            <a:pPr algn="r">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r">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l’Etat est celui d’une ville moyenne française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p:txBody>
      </p:sp>
      <p:sp>
        <p:nvSpPr>
          <p:cNvPr id="31" name="Chord 30"/>
          <p:cNvSpPr/>
          <p:nvPr/>
        </p:nvSpPr>
        <p:spPr>
          <a:xfrm rot="9381901">
            <a:off x="420122" y="2432033"/>
            <a:ext cx="1911565" cy="1845211"/>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2" name="Rectangle 31"/>
          <p:cNvSpPr/>
          <p:nvPr/>
        </p:nvSpPr>
        <p:spPr>
          <a:xfrm>
            <a:off x="110747" y="2510504"/>
            <a:ext cx="2094906" cy="461665"/>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Religion et</a:t>
            </a:r>
          </a:p>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Organisation sociale</a:t>
            </a:r>
            <a:endParaRPr lang="fr-FR" sz="1200" noProof="0" dirty="0">
              <a:solidFill>
                <a:schemeClr val="bg1"/>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425906" y="6928866"/>
            <a:ext cx="4423937" cy="1277273"/>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Tahoma" panose="020B0604030504040204" pitchFamily="34" charset="0"/>
              </a:rPr>
              <a:t>Les </a:t>
            </a:r>
            <a:r>
              <a:rPr lang="fr-FR" sz="1100" b="1" noProof="0" dirty="0">
                <a:solidFill>
                  <a:srgbClr val="B20909"/>
                </a:solidFill>
                <a:latin typeface="Arial Narrow" panose="020B0606020202030204" pitchFamily="34" charset="0"/>
                <a:ea typeface="Lucida Sans Unicode" panose="020B0602030504020204" pitchFamily="34" charset="0"/>
                <a:cs typeface="Tahoma" panose="020B0604030504040204" pitchFamily="34" charset="0"/>
              </a:rPr>
              <a:t>territoires ruraux se sont dépeuplés </a:t>
            </a:r>
            <a:r>
              <a:rPr lang="fr-FR" sz="1100" noProof="0" dirty="0">
                <a:latin typeface="Arial Narrow" panose="020B0606020202030204" pitchFamily="34" charset="0"/>
                <a:ea typeface="Lucida Sans Unicode" panose="020B0602030504020204" pitchFamily="34" charset="0"/>
                <a:cs typeface="Tahoma" panose="020B0604030504040204" pitchFamily="34" charset="0"/>
              </a:rPr>
              <a:t>en raison de la conjonction de plusieurs phénomènes liés :</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Lucida Sans Unicode" panose="020B0602030504020204" pitchFamily="34" charset="0"/>
                <a:cs typeface="Tahoma" panose="020B0604030504040204" pitchFamily="34" charset="0"/>
              </a:rPr>
              <a:t>au changement climatique et à la désertification</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Lucida Sans Unicode" panose="020B0602030504020204" pitchFamily="34" charset="0"/>
                <a:cs typeface="Tahoma" panose="020B0604030504040204" pitchFamily="34" charset="0"/>
              </a:rPr>
              <a:t>à l’influence du commerce mondial et au développement des moyens de transport et des activités industrielles</a:t>
            </a:r>
          </a:p>
          <a:p>
            <a:pPr marL="171450" indent="-171450" algn="just">
              <a:spcAft>
                <a:spcPts val="0"/>
              </a:spcAft>
              <a:buFont typeface="Arial" panose="020B0604020202020204" pitchFamily="34" charset="0"/>
              <a:buChar char="•"/>
            </a:pPr>
            <a:r>
              <a:rPr lang="fr-FR" sz="1100" noProof="0" dirty="0">
                <a:latin typeface="Arial Narrow" panose="020B0606020202030204" pitchFamily="34" charset="0"/>
                <a:ea typeface="Lucida Sans Unicode" panose="020B0602030504020204" pitchFamily="34" charset="0"/>
                <a:cs typeface="Tahoma" panose="020B0604030504040204" pitchFamily="34" charset="0"/>
              </a:rPr>
              <a:t>à l’évolution sociale, au développement récent du tertiaire, aux difficultés de déplacement en zone rurale, etc…</a:t>
            </a:r>
            <a:endParaRPr lang="fr-FR" sz="1100" noProof="0" dirty="0">
              <a:effectLst/>
              <a:latin typeface="Arial Narrow" panose="020B0606020202030204" pitchFamily="34" charset="0"/>
              <a:ea typeface="Lucida Sans Unicode" panose="020B0602030504020204" pitchFamily="34" charset="0"/>
              <a:cs typeface="Tahoma" panose="020B0604030504040204" pitchFamily="34" charset="0"/>
            </a:endParaRPr>
          </a:p>
        </p:txBody>
      </p:sp>
      <p:sp>
        <p:nvSpPr>
          <p:cNvPr id="36" name="Chord 35"/>
          <p:cNvSpPr/>
          <p:nvPr/>
        </p:nvSpPr>
        <p:spPr>
          <a:xfrm rot="9381901">
            <a:off x="5228367" y="6283114"/>
            <a:ext cx="1911565" cy="1845211"/>
          </a:xfrm>
          <a:prstGeom prst="chord">
            <a:avLst>
              <a:gd name="adj1" fmla="val 2700000"/>
              <a:gd name="adj2" fmla="val 10973664"/>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7" name="Rectangle 36"/>
          <p:cNvSpPr/>
          <p:nvPr/>
        </p:nvSpPr>
        <p:spPr>
          <a:xfrm>
            <a:off x="4918992" y="6477699"/>
            <a:ext cx="2094906" cy="276999"/>
          </a:xfrm>
          <a:prstGeom prst="rect">
            <a:avLst/>
          </a:prstGeom>
        </p:spPr>
        <p:txBody>
          <a:bodyPr wrap="square">
            <a:spAutoFit/>
          </a:bodyPr>
          <a:lstStyle/>
          <a:p>
            <a:pPr marL="449580" algn="ctr">
              <a:spcAft>
                <a:spcPts val="0"/>
              </a:spcAft>
            </a:pPr>
            <a:r>
              <a:rPr lang="fr-FR" sz="1200" b="1" noProof="0" dirty="0">
                <a:solidFill>
                  <a:schemeClr val="bg1"/>
                </a:solidFill>
                <a:latin typeface="Arial Narrow" panose="020B0606020202030204" pitchFamily="34" charset="0"/>
                <a:ea typeface="Times New Roman" panose="02020603050405020304" pitchFamily="18" charset="0"/>
                <a:cs typeface="Arial" panose="020B0604020202020204" pitchFamily="34" charset="0"/>
              </a:rPr>
              <a:t>Population</a:t>
            </a:r>
            <a:endParaRPr lang="fr-FR" sz="1200" noProof="0" dirty="0">
              <a:solidFill>
                <a:schemeClr val="bg1"/>
              </a:solidFill>
              <a:latin typeface="Times New Roman" panose="02020603050405020304" pitchFamily="18" charset="0"/>
              <a:ea typeface="Times New Roman" panose="02020603050405020304" pitchFamily="18" charset="0"/>
            </a:endParaRPr>
          </a:p>
        </p:txBody>
      </p:sp>
      <p:sp>
        <p:nvSpPr>
          <p:cNvPr id="38" name="Rectangle 37"/>
          <p:cNvSpPr/>
          <p:nvPr/>
        </p:nvSpPr>
        <p:spPr>
          <a:xfrm>
            <a:off x="5313947" y="6862538"/>
            <a:ext cx="1757490" cy="3240881"/>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9" name="Rectangle 38"/>
          <p:cNvSpPr/>
          <p:nvPr/>
        </p:nvSpPr>
        <p:spPr>
          <a:xfrm>
            <a:off x="5406275" y="7189238"/>
            <a:ext cx="1691916" cy="2985433"/>
          </a:xfrm>
          <a:prstGeom prst="rect">
            <a:avLst/>
          </a:prstGeom>
        </p:spPr>
        <p:txBody>
          <a:bodyPr wrap="square">
            <a:spAutoFit/>
          </a:bodyPr>
          <a:lstStyle/>
          <a:p>
            <a:pPr algn="just">
              <a:spcAft>
                <a:spcPts val="0"/>
              </a:spcAft>
            </a:pPr>
            <a:endPar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Majoritairement urbaine</a:t>
            </a:r>
          </a:p>
          <a:p>
            <a:pPr algn="just">
              <a:spcAft>
                <a:spcPts val="0"/>
              </a:spcAft>
            </a:pP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endParaRPr lang="fr-FR" sz="6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Essor important des villes dû aux mouvements récents des populations des campagnes vers les zones urbaines et à l’accroissement démographique. </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Majoritairement jeune</a:t>
            </a:r>
          </a:p>
          <a:p>
            <a:pPr algn="just">
              <a:spcAft>
                <a:spcPts val="0"/>
              </a:spcAft>
            </a:pPr>
            <a:endPar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8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6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endParaRPr>
          </a:p>
          <a:p>
            <a:pPr algn="r">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ont moins de 20 ans</a:t>
            </a:r>
          </a:p>
        </p:txBody>
      </p:sp>
      <p:sp>
        <p:nvSpPr>
          <p:cNvPr id="40" name="TextBox 39"/>
          <p:cNvSpPr txBox="1"/>
          <p:nvPr/>
        </p:nvSpPr>
        <p:spPr>
          <a:xfrm>
            <a:off x="5910527" y="7509342"/>
            <a:ext cx="1157689" cy="923330"/>
          </a:xfrm>
          <a:prstGeom prst="rect">
            <a:avLst/>
          </a:prstGeom>
          <a:noFill/>
        </p:spPr>
        <p:txBody>
          <a:bodyPr wrap="none" rtlCol="0">
            <a:spAutoFit/>
          </a:bodyPr>
          <a:lstStyle/>
          <a:p>
            <a:r>
              <a:rPr lang="fr-FR" sz="2000" b="1" noProof="0" dirty="0">
                <a:latin typeface="Microsoft Himalaya" panose="01010100010101010101" pitchFamily="2" charset="0"/>
                <a:ea typeface="Microsoft Himalaya" panose="01010100010101010101" pitchFamily="2" charset="0"/>
                <a:cs typeface="Microsoft Himalaya" panose="01010100010101010101" pitchFamily="2" charset="0"/>
              </a:rPr>
              <a:t>≈</a:t>
            </a:r>
            <a:r>
              <a:rPr lang="fr-FR" sz="5400" noProof="0" dirty="0">
                <a:latin typeface="Microsoft Himalaya" panose="01010100010101010101" pitchFamily="2" charset="0"/>
                <a:ea typeface="Microsoft Himalaya" panose="01010100010101010101" pitchFamily="2" charset="0"/>
                <a:cs typeface="Microsoft Himalaya" panose="01010100010101010101" pitchFamily="2" charset="0"/>
              </a:rPr>
              <a:t> </a:t>
            </a:r>
            <a:r>
              <a:rPr lang="fr-FR" sz="4000" noProof="0" dirty="0">
                <a:latin typeface="Microsoft Himalaya" panose="01010100010101010101" pitchFamily="2" charset="0"/>
                <a:ea typeface="Microsoft Himalaya" panose="01010100010101010101" pitchFamily="2" charset="0"/>
                <a:cs typeface="Microsoft Himalaya" panose="01010100010101010101" pitchFamily="2" charset="0"/>
              </a:rPr>
              <a:t>50 %</a:t>
            </a:r>
          </a:p>
        </p:txBody>
      </p:sp>
      <p:sp>
        <p:nvSpPr>
          <p:cNvPr id="41" name="TextBox 40"/>
          <p:cNvSpPr txBox="1"/>
          <p:nvPr/>
        </p:nvSpPr>
        <p:spPr>
          <a:xfrm>
            <a:off x="5987532" y="9279067"/>
            <a:ext cx="1157689" cy="923330"/>
          </a:xfrm>
          <a:prstGeom prst="rect">
            <a:avLst/>
          </a:prstGeom>
          <a:noFill/>
        </p:spPr>
        <p:txBody>
          <a:bodyPr wrap="none" rtlCol="0">
            <a:spAutoFit/>
          </a:bodyPr>
          <a:lstStyle/>
          <a:p>
            <a:r>
              <a:rPr lang="fr-FR" sz="2000" b="1" noProof="0" dirty="0">
                <a:latin typeface="Microsoft Himalaya" panose="01010100010101010101" pitchFamily="2" charset="0"/>
                <a:ea typeface="Microsoft Himalaya" panose="01010100010101010101" pitchFamily="2" charset="0"/>
                <a:cs typeface="Microsoft Himalaya" panose="01010100010101010101" pitchFamily="2" charset="0"/>
              </a:rPr>
              <a:t>≈</a:t>
            </a:r>
            <a:r>
              <a:rPr lang="fr-FR" sz="5400" noProof="0" dirty="0">
                <a:latin typeface="Microsoft Himalaya" panose="01010100010101010101" pitchFamily="2" charset="0"/>
                <a:ea typeface="Microsoft Himalaya" panose="01010100010101010101" pitchFamily="2" charset="0"/>
                <a:cs typeface="Microsoft Himalaya" panose="01010100010101010101" pitchFamily="2" charset="0"/>
              </a:rPr>
              <a:t> </a:t>
            </a:r>
            <a:r>
              <a:rPr lang="fr-FR" sz="4000" noProof="0" dirty="0">
                <a:latin typeface="Microsoft Himalaya" panose="01010100010101010101" pitchFamily="2" charset="0"/>
                <a:ea typeface="Microsoft Himalaya" panose="01010100010101010101" pitchFamily="2" charset="0"/>
                <a:cs typeface="Microsoft Himalaya" panose="01010100010101010101" pitchFamily="2" charset="0"/>
              </a:rPr>
              <a:t>50 %</a:t>
            </a:r>
          </a:p>
        </p:txBody>
      </p:sp>
      <p:sp>
        <p:nvSpPr>
          <p:cNvPr id="42" name="TextBox 41"/>
          <p:cNvSpPr txBox="1"/>
          <p:nvPr/>
        </p:nvSpPr>
        <p:spPr>
          <a:xfrm>
            <a:off x="5307798" y="6835859"/>
            <a:ext cx="1698065" cy="400110"/>
          </a:xfrm>
          <a:prstGeom prst="rect">
            <a:avLst/>
          </a:prstGeom>
          <a:noFill/>
        </p:spPr>
        <p:txBody>
          <a:bodyPr wrap="square" rtlCol="0">
            <a:spAutoFit/>
          </a:bodyPr>
          <a:lstStyle/>
          <a:p>
            <a:r>
              <a:rPr lang="fr-FR" sz="2000" noProof="0" dirty="0">
                <a:latin typeface="Microsoft Himalaya" panose="01010100010101010101" pitchFamily="2" charset="0"/>
                <a:ea typeface="Microsoft Himalaya" panose="01010100010101010101" pitchFamily="2" charset="0"/>
                <a:cs typeface="Microsoft Himalaya" panose="01010100010101010101" pitchFamily="2" charset="0"/>
              </a:rPr>
              <a:t>18,9 millions</a:t>
            </a:r>
            <a:endParaRPr lang="fr-FR" sz="4000" noProof="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3" name="Rectangle 42"/>
          <p:cNvSpPr/>
          <p:nvPr/>
        </p:nvSpPr>
        <p:spPr>
          <a:xfrm>
            <a:off x="5064569" y="7260105"/>
            <a:ext cx="1691916" cy="261610"/>
          </a:xfrm>
          <a:prstGeom prst="rect">
            <a:avLst/>
          </a:prstGeom>
        </p:spPr>
        <p:txBody>
          <a:bodyPr wrap="square">
            <a:spAutoFit/>
          </a:bodyPr>
          <a:lstStyle/>
          <a:p>
            <a:pPr algn="ctr">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A doublé en 30 ans</a:t>
            </a:r>
          </a:p>
        </p:txBody>
      </p:sp>
      <p:sp>
        <p:nvSpPr>
          <p:cNvPr id="19" name="Rectangle 18"/>
          <p:cNvSpPr/>
          <p:nvPr/>
        </p:nvSpPr>
        <p:spPr>
          <a:xfrm>
            <a:off x="5315258" y="7019990"/>
            <a:ext cx="1402948" cy="369332"/>
          </a:xfrm>
          <a:prstGeom prst="rect">
            <a:avLst/>
          </a:prstGeom>
        </p:spPr>
        <p:txBody>
          <a:bodyPr wrap="none">
            <a:spAutoFit/>
          </a:bodyPr>
          <a:lstStyle/>
          <a:p>
            <a:r>
              <a:rPr lang="fr-FR" noProof="0" dirty="0">
                <a:latin typeface="Microsoft Himalaya" panose="01010100010101010101" pitchFamily="2" charset="0"/>
                <a:ea typeface="Microsoft Himalaya" panose="01010100010101010101" pitchFamily="2" charset="0"/>
                <a:cs typeface="Microsoft Himalaya" panose="01010100010101010101" pitchFamily="2" charset="0"/>
              </a:rPr>
              <a:t>d’habitants en 2025</a:t>
            </a:r>
            <a:endParaRPr lang="fr-FR" noProof="0" dirty="0"/>
          </a:p>
        </p:txBody>
      </p:sp>
      <p:sp>
        <p:nvSpPr>
          <p:cNvPr id="5" name="Slide Number Placeholder 4"/>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5</a:t>
            </a:fld>
            <a:endParaRPr lang="fr-FR" sz="1600" noProof="0" dirty="0"/>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161"/>
          <a:stretch/>
        </p:blipFill>
        <p:spPr>
          <a:xfrm>
            <a:off x="1886552" y="8329937"/>
            <a:ext cx="3161840" cy="1762991"/>
          </a:xfrm>
          <a:prstGeom prst="rect">
            <a:avLst/>
          </a:prstGeom>
        </p:spPr>
      </p:pic>
      <p:sp>
        <p:nvSpPr>
          <p:cNvPr id="47" name="Isosceles Triangle 46"/>
          <p:cNvSpPr/>
          <p:nvPr/>
        </p:nvSpPr>
        <p:spPr>
          <a:xfrm rot="5400000">
            <a:off x="830814" y="412817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Isosceles Triangle 47"/>
          <p:cNvSpPr/>
          <p:nvPr/>
        </p:nvSpPr>
        <p:spPr>
          <a:xfrm rot="5400000">
            <a:off x="673350" y="4128177"/>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9" name="Isosceles Triangle 48"/>
          <p:cNvSpPr/>
          <p:nvPr/>
        </p:nvSpPr>
        <p:spPr>
          <a:xfrm rot="5400000">
            <a:off x="830814" y="3121550"/>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0" name="Isosceles Triangle 49"/>
          <p:cNvSpPr/>
          <p:nvPr/>
        </p:nvSpPr>
        <p:spPr>
          <a:xfrm rot="5400000">
            <a:off x="673350" y="3121550"/>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3" name="Rectangle 32"/>
          <p:cNvSpPr/>
          <p:nvPr/>
        </p:nvSpPr>
        <p:spPr>
          <a:xfrm>
            <a:off x="1849403" y="8286740"/>
            <a:ext cx="779381"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Village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Bedick</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5546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955" t="565" r="3083" b="-565"/>
          <a:stretch/>
        </p:blipFill>
        <p:spPr>
          <a:xfrm>
            <a:off x="507213" y="4465921"/>
            <a:ext cx="2089938" cy="168611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770" t="1036" r="18120" b="3099"/>
          <a:stretch/>
        </p:blipFill>
        <p:spPr>
          <a:xfrm>
            <a:off x="4281714" y="1358508"/>
            <a:ext cx="2806397" cy="2686385"/>
          </a:xfrm>
          <a:prstGeom prst="rect">
            <a:avLst/>
          </a:prstGeom>
        </p:spPr>
      </p:pic>
      <p:sp>
        <p:nvSpPr>
          <p:cNvPr id="9" name="Rectangle 8"/>
          <p:cNvSpPr/>
          <p:nvPr/>
        </p:nvSpPr>
        <p:spPr>
          <a:xfrm>
            <a:off x="2732245" y="4594427"/>
            <a:ext cx="4355866" cy="5509200"/>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balance commerciale est devenue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déficitaire depuis l’indépendance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a:t>
            </a: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Les produits exportés sont principalement l’arachide, le poisson, les produits pétroliers, les engrais et les phosphates. D’un autre côté, les exportations de sel sont en forte croissance et l’industrie cotonnière se maintient.   </a:t>
            </a: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Le Sénégal importe la quasi totalité de ses biens intermédiaires et produits manufacturés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Les importations de produits alimentaires sont prépondérantes de nos jours, ainsi que les produits pétroliers.</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 tourisme est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une des principales sources de richesse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Il connaît un essor remarquable et se situe au deuxième rang des entrées de devises.  Mais il est regrettable de constater qu’il fait l’objet de gros investissements étrangers et qu’</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une énorme partie des bénéfices réalisés retourne dans les pays du Nord</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Il s’appuie principalement sur les zones côtières, la Casamance et les Parcs Nationaux. </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Une des sources les plus importantes d’entrée de devises est constituée de l’argent des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émigrés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Ils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réinvestissent des sommes considérables dans leur pays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et permettent à certains villages de survivre. Certaines villes et villages le long du fleuve doivent leur développement à ces flux financiers venus du Nord. </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Depuis quelques années les concessions minières (en particulier celles de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phosphate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et d’</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or</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et les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droits de pêche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assurent des entrées de devises de plus en plus conséquentes. Bientôt l’exploitation de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plateformes pétrolières offshore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viendra compléter ces apports. </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coopération internationale a un rôle important, bien que de plus en plus faible avec les partenaires occidentaux. Elles se renforce par contre avec la Chine, la Russie, le Maroc... </a:t>
            </a:r>
          </a:p>
        </p:txBody>
      </p:sp>
      <p:sp>
        <p:nvSpPr>
          <p:cNvPr id="6" name="Rectangle 5"/>
          <p:cNvSpPr/>
          <p:nvPr/>
        </p:nvSpPr>
        <p:spPr>
          <a:xfrm>
            <a:off x="493306" y="505845"/>
            <a:ext cx="3829242" cy="369332"/>
          </a:xfrm>
          <a:prstGeom prst="rect">
            <a:avLst/>
          </a:prstGeom>
        </p:spPr>
        <p:txBody>
          <a:bodyPr wrap="square">
            <a:spAutoFit/>
          </a:bodyPr>
          <a:lstStyle/>
          <a:p>
            <a:pPr>
              <a:spcAft>
                <a:spcPts val="0"/>
              </a:spcAft>
            </a:pPr>
            <a:r>
              <a:rPr lang="fr-FR"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Informations pour le voyageur</a:t>
            </a:r>
            <a:endParaRPr lang="fr-FR" sz="1200" noProof="0" dirty="0">
              <a:solidFill>
                <a:schemeClr val="bg1"/>
              </a:solidFill>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444198" y="727961"/>
            <a:ext cx="6647471" cy="430887"/>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En brousse, l’élevage est prépondérant. Il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représente 7% du PIB</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On y trouve un élevage traditionnel et transhumant et un élevage sédentaire moderne. L’élevage alimente d’importants circuits d’échange notamment sur le marché intérieur. </a:t>
            </a:r>
          </a:p>
        </p:txBody>
      </p:sp>
      <p:sp>
        <p:nvSpPr>
          <p:cNvPr id="21" name="Rectangle 20"/>
          <p:cNvSpPr/>
          <p:nvPr/>
        </p:nvSpPr>
        <p:spPr>
          <a:xfrm>
            <a:off x="501458" y="488911"/>
            <a:ext cx="7262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p:cNvSpPr/>
          <p:nvPr/>
        </p:nvSpPr>
        <p:spPr>
          <a:xfrm>
            <a:off x="488254" y="447789"/>
            <a:ext cx="80079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Elevage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507505" y="1286929"/>
            <a:ext cx="1659659" cy="213234"/>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Rectangle 25"/>
          <p:cNvSpPr/>
          <p:nvPr/>
        </p:nvSpPr>
        <p:spPr>
          <a:xfrm>
            <a:off x="462832" y="1242433"/>
            <a:ext cx="2339332"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Productions agricoles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7" name="Rectangle 36"/>
          <p:cNvSpPr/>
          <p:nvPr/>
        </p:nvSpPr>
        <p:spPr>
          <a:xfrm>
            <a:off x="501458" y="2320515"/>
            <a:ext cx="54490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488254" y="2279393"/>
            <a:ext cx="80079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Forêt</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9" name="Rectangle 38"/>
          <p:cNvSpPr/>
          <p:nvPr/>
        </p:nvSpPr>
        <p:spPr>
          <a:xfrm>
            <a:off x="506195" y="3147353"/>
            <a:ext cx="594471" cy="2079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p:cNvSpPr/>
          <p:nvPr/>
        </p:nvSpPr>
        <p:spPr>
          <a:xfrm>
            <a:off x="492991" y="3106231"/>
            <a:ext cx="80079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Pêche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2815873" y="4375626"/>
            <a:ext cx="1648400" cy="22958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4" name="Rectangle 43"/>
          <p:cNvSpPr/>
          <p:nvPr/>
        </p:nvSpPr>
        <p:spPr>
          <a:xfrm>
            <a:off x="2802668" y="4334505"/>
            <a:ext cx="214208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Balance commerciale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5" name="Rectangle 44"/>
          <p:cNvSpPr/>
          <p:nvPr/>
        </p:nvSpPr>
        <p:spPr>
          <a:xfrm>
            <a:off x="2815368" y="5881688"/>
            <a:ext cx="813164" cy="237931"/>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6" name="Rectangle 45"/>
          <p:cNvSpPr/>
          <p:nvPr/>
        </p:nvSpPr>
        <p:spPr>
          <a:xfrm>
            <a:off x="2802164" y="5840567"/>
            <a:ext cx="922888"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Tourisme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7" name="Rectangle 46"/>
          <p:cNvSpPr/>
          <p:nvPr/>
        </p:nvSpPr>
        <p:spPr>
          <a:xfrm>
            <a:off x="2813516" y="7224114"/>
            <a:ext cx="1201218" cy="22958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Rectangle 47"/>
          <p:cNvSpPr/>
          <p:nvPr/>
        </p:nvSpPr>
        <p:spPr>
          <a:xfrm>
            <a:off x="2800311" y="7182993"/>
            <a:ext cx="214208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Envoi de fonds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49" name="Rectangle 48"/>
          <p:cNvSpPr/>
          <p:nvPr/>
        </p:nvSpPr>
        <p:spPr>
          <a:xfrm>
            <a:off x="2817688" y="8213698"/>
            <a:ext cx="2124710" cy="22958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0" name="Rectangle 49"/>
          <p:cNvSpPr/>
          <p:nvPr/>
        </p:nvSpPr>
        <p:spPr>
          <a:xfrm>
            <a:off x="2804484" y="8172577"/>
            <a:ext cx="214208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Exploitation des ressources</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1" name="Rectangle 50"/>
          <p:cNvSpPr/>
          <p:nvPr/>
        </p:nvSpPr>
        <p:spPr>
          <a:xfrm>
            <a:off x="2815367" y="9238060"/>
            <a:ext cx="1989084" cy="229588"/>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Rectangle 51"/>
          <p:cNvSpPr/>
          <p:nvPr/>
        </p:nvSpPr>
        <p:spPr>
          <a:xfrm>
            <a:off x="2802164" y="9196939"/>
            <a:ext cx="214208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Coopération internationale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444198" y="1523469"/>
            <a:ext cx="3778250" cy="2800767"/>
          </a:xfrm>
          <a:prstGeom prst="rect">
            <a:avLst/>
          </a:prstGeom>
        </p:spPr>
        <p:txBody>
          <a:bodyPr>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Les productions agricoles principales sont l’</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arachide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coton</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riz</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mil</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la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banane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maïs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la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canne à sucre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au Nord, et les autres cultures vivrières et légumières. La production céréalière traditionnelle est celle du mil, aliment de base dans les zones rurales.</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La forêt originelle a été détruite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par l’industrie arachidière, la surexploitation coloniale, l’utilisation d’intrants chimiques et les pratiques insensées des feux de brousse. </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pêche est aussi une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activité traditionnelle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C’est un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secteur qui fait vivre plus de 600 000 personnes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Avec des captures de plus de 500 000 tonnes/an, la pêche est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une des premières sources de devises du Sénégal</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Cela peut sembler normal pour un pays qui compte près de 700 km de côtes.  </a:t>
            </a:r>
          </a:p>
        </p:txBody>
      </p:sp>
      <p:sp>
        <p:nvSpPr>
          <p:cNvPr id="2" name="Slide Number Placeholder 1"/>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6</a:t>
            </a:fld>
            <a:endParaRPr lang="fr-FR" sz="1600" noProof="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59" t="9631" r="-459" b="12174"/>
          <a:stretch/>
        </p:blipFill>
        <p:spPr>
          <a:xfrm>
            <a:off x="506195" y="6251660"/>
            <a:ext cx="2098680" cy="2188086"/>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6066"/>
          <a:stretch/>
        </p:blipFill>
        <p:spPr>
          <a:xfrm>
            <a:off x="506195" y="8555248"/>
            <a:ext cx="2086250" cy="1469783"/>
          </a:xfrm>
          <a:prstGeom prst="rect">
            <a:avLst/>
          </a:prstGeom>
        </p:spPr>
      </p:pic>
      <p:sp>
        <p:nvSpPr>
          <p:cNvPr id="30" name="Rectangle 29"/>
          <p:cNvSpPr/>
          <p:nvPr/>
        </p:nvSpPr>
        <p:spPr>
          <a:xfrm>
            <a:off x="4241082" y="1321665"/>
            <a:ext cx="1455848"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Récolte du riz en Casamance</a:t>
            </a:r>
            <a:endParaRPr lang="fr-FR" sz="900" noProof="0" dirty="0">
              <a:latin typeface="Arial Narrow" panose="020B0606020202030204" pitchFamily="34" charset="0"/>
            </a:endParaRPr>
          </a:p>
        </p:txBody>
      </p:sp>
      <p:sp>
        <p:nvSpPr>
          <p:cNvPr id="31" name="Rectangle 30"/>
          <p:cNvSpPr/>
          <p:nvPr/>
        </p:nvSpPr>
        <p:spPr>
          <a:xfrm rot="16200000">
            <a:off x="-260132" y="7789228"/>
            <a:ext cx="1277914"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Bananeraie de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Wassadou</a:t>
            </a:r>
            <a:endParaRPr lang="fr-FR" sz="900" noProof="0" dirty="0">
              <a:latin typeface="Arial Narrow" panose="020B0606020202030204" pitchFamily="34" charset="0"/>
            </a:endParaRPr>
          </a:p>
        </p:txBody>
      </p:sp>
      <p:sp>
        <p:nvSpPr>
          <p:cNvPr id="32" name="Rectangle 31"/>
          <p:cNvSpPr/>
          <p:nvPr/>
        </p:nvSpPr>
        <p:spPr>
          <a:xfrm rot="16200000">
            <a:off x="-80573" y="9480641"/>
            <a:ext cx="970137"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Récolte de manioc</a:t>
            </a:r>
            <a:endParaRPr lang="fr-FR" sz="900" noProof="0" dirty="0">
              <a:latin typeface="Arial Narrow" panose="020B0606020202030204" pitchFamily="34" charset="0"/>
            </a:endParaRPr>
          </a:p>
        </p:txBody>
      </p:sp>
      <p:sp>
        <p:nvSpPr>
          <p:cNvPr id="33" name="Rectangle 32"/>
          <p:cNvSpPr/>
          <p:nvPr/>
        </p:nvSpPr>
        <p:spPr>
          <a:xfrm rot="16200000">
            <a:off x="-262795" y="5400348"/>
            <a:ext cx="1317990"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Marché de </a:t>
            </a:r>
            <a:r>
              <a:rPr lang="fr-FR" sz="900" noProof="0" dirty="0" err="1">
                <a:latin typeface="Arial Narrow" panose="020B0606020202030204" pitchFamily="34" charset="0"/>
                <a:ea typeface="Calibri" panose="020F0502020204030204" pitchFamily="34" charset="0"/>
                <a:cs typeface="Times New Roman" panose="02020603050405020304" pitchFamily="18" charset="0"/>
              </a:rPr>
              <a:t>Kermel</a:t>
            </a:r>
            <a:r>
              <a:rPr lang="fr-FR" sz="900" noProof="0" dirty="0">
                <a:latin typeface="Arial Narrow" panose="020B0606020202030204" pitchFamily="34" charset="0"/>
                <a:ea typeface="Calibri" panose="020F0502020204030204" pitchFamily="34" charset="0"/>
                <a:cs typeface="Times New Roman" panose="02020603050405020304" pitchFamily="18" charset="0"/>
              </a:rPr>
              <a:t> à Dakar</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45969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3272368" y="8704764"/>
            <a:ext cx="3714428" cy="1337964"/>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2" name="Rectangle 41"/>
          <p:cNvSpPr/>
          <p:nvPr/>
        </p:nvSpPr>
        <p:spPr>
          <a:xfrm>
            <a:off x="4374147" y="5360262"/>
            <a:ext cx="2395195" cy="2340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7"/>
          <p:cNvSpPr/>
          <p:nvPr/>
        </p:nvSpPr>
        <p:spPr>
          <a:xfrm>
            <a:off x="474112" y="389574"/>
            <a:ext cx="2573888"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Rectangle 6"/>
          <p:cNvSpPr/>
          <p:nvPr/>
        </p:nvSpPr>
        <p:spPr>
          <a:xfrm>
            <a:off x="964146" y="409275"/>
            <a:ext cx="1398140"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Niveau de vie</a:t>
            </a:r>
            <a:endParaRPr lang="fr-FR" noProof="0" dirty="0">
              <a:latin typeface="Times New Roman" panose="02020603050405020304" pitchFamily="18" charset="0"/>
              <a:ea typeface="Times New Roman" panose="02020603050405020304" pitchFamily="18" charset="0"/>
            </a:endParaRPr>
          </a:p>
        </p:txBody>
      </p:sp>
      <p:sp>
        <p:nvSpPr>
          <p:cNvPr id="4" name="TextBox 3"/>
          <p:cNvSpPr txBox="1"/>
          <p:nvPr/>
        </p:nvSpPr>
        <p:spPr>
          <a:xfrm>
            <a:off x="528084" y="-3534"/>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28" name="Rectangle 27"/>
          <p:cNvSpPr/>
          <p:nvPr/>
        </p:nvSpPr>
        <p:spPr>
          <a:xfrm>
            <a:off x="474112" y="2504417"/>
            <a:ext cx="6617557" cy="1180279"/>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Rectangle 1"/>
          <p:cNvSpPr/>
          <p:nvPr/>
        </p:nvSpPr>
        <p:spPr>
          <a:xfrm>
            <a:off x="525028" y="958291"/>
            <a:ext cx="6435145" cy="3662541"/>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 Sénégal est une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destination relativement chère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si on la compare à d’autres pays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Transport aérien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Le prix moyen d’un aller/retour aérien Europe/Dakar se situe aux alentours des 650 euros soit le double du prix de celui de New York.</a:t>
            </a: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Services hôteliers et transports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relativement chers.</a:t>
            </a: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Gasoil à la pompe :</a:t>
            </a:r>
            <a:r>
              <a:rPr lang="fr-FR" sz="1100"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s’achète à 755 FCFA soit 1,34€. </a:t>
            </a: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Produits manufacturés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hors de prix. </a:t>
            </a: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Voitures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plus chères qu’en France.</a:t>
            </a:r>
          </a:p>
          <a:p>
            <a:pPr marL="171450" indent="-171450" algn="just">
              <a:spcAft>
                <a:spcPts val="0"/>
              </a:spcAft>
              <a:buFont typeface="Arial" panose="020B0604020202020204" pitchFamily="34" charset="0"/>
              <a:buChar char="•"/>
            </a:pPr>
            <a:r>
              <a:rPr lang="fr-FR" sz="1100" u="sng"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Abonnement téléphonique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au même niveau que le nôtre. </a:t>
            </a:r>
          </a:p>
          <a:p>
            <a:pPr algn="just">
              <a:spcAft>
                <a:spcPts val="0"/>
              </a:spcAft>
            </a:pPr>
            <a:endParaRPr lang="fr-FR" sz="4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 </a:t>
            </a:r>
            <a:endParaRPr lang="fr-FR" sz="1100" noProof="0" dirty="0">
              <a:latin typeface="Franklin Gothic Medium" panose="020B0603020102020204" pitchFamily="34" charset="0"/>
              <a:ea typeface="Lucida Sans Unicode" panose="020B0602030504020204" pitchFamily="34" charset="0"/>
              <a:cs typeface="Tahoma" panose="020B0604030504040204" pitchFamily="34" charset="0"/>
            </a:endParaRPr>
          </a:p>
          <a:p>
            <a:pPr algn="just"/>
            <a:r>
              <a:rPr lang="fr-FR" sz="1100" noProof="0" dirty="0">
                <a:latin typeface="Arial Narrow" panose="020B0606020202030204" pitchFamily="34" charset="0"/>
                <a:ea typeface="Times New Roman" panose="02020603050405020304" pitchFamily="18" charset="0"/>
                <a:cs typeface="Arial" panose="020B0604020202020204" pitchFamily="34" charset="0"/>
              </a:rPr>
              <a:t>Paradoxalement le niveau de vie y est très bas et fait de ce pays un des plus pauvres de la planète. Le </a:t>
            </a:r>
            <a:r>
              <a:rPr lang="fr-FR" sz="1100" noProof="0" dirty="0">
                <a:latin typeface="Arial Narrow" panose="020B0606020202030204" pitchFamily="34" charset="0"/>
              </a:rPr>
              <a:t>salaire minimum est d’environ 40 000 FCFA soit 60 € par mois. Un fonctionnaire de base est rémunéré 100 000 FCFA soit 150 € par mois.</a:t>
            </a:r>
          </a:p>
          <a:p>
            <a:pPr algn="just"/>
            <a:r>
              <a:rPr lang="fr-FR" sz="1100" noProof="0" dirty="0">
                <a:latin typeface="Arial Narrow" panose="020B0606020202030204" pitchFamily="34" charset="0"/>
              </a:rPr>
              <a:t>La santé et l’éducation sont des services payants. </a:t>
            </a:r>
          </a:p>
          <a:p>
            <a:pPr algn="just"/>
            <a:r>
              <a:rPr lang="fr-FR" sz="1100" noProof="0" dirty="0">
                <a:latin typeface="Arial Narrow" panose="020B0606020202030204" pitchFamily="34" charset="0"/>
              </a:rPr>
              <a:t>Cependant dans les profondeurs du pays, les prix sont relativement bas. On peut manger tout à fait convenablement pour 2€. Le tissu, les vêtements, les légumes et la viande sont à des prix assez bas. Il est possible de vivre très honorablement avec un salaire de 300 €.</a:t>
            </a:r>
          </a:p>
          <a:p>
            <a:pPr algn="just"/>
            <a:r>
              <a:rPr lang="fr-FR" sz="1100" noProof="0" dirty="0">
                <a:latin typeface="Arial Narrow" panose="020B0606020202030204" pitchFamily="34" charset="0"/>
              </a:rPr>
              <a:t> </a:t>
            </a:r>
          </a:p>
          <a:p>
            <a:pPr algn="just"/>
            <a:endParaRPr lang="fr-FR" sz="800" noProof="0" dirty="0">
              <a:latin typeface="Arial Narrow" panose="020B0606020202030204" pitchFamily="34" charset="0"/>
            </a:endParaRPr>
          </a:p>
          <a:p>
            <a:pPr algn="just"/>
            <a:r>
              <a:rPr lang="fr-FR" sz="1100" noProof="0" dirty="0">
                <a:latin typeface="Arial Narrow" panose="020B0606020202030204" pitchFamily="34" charset="0"/>
              </a:rPr>
              <a:t>	Il convient de privilégier pour votre voyage les zones éloignées de la côte et des grands centres touristiques pour 	ne pas subir l’inflation particulière à ces pays fortement déséquilibrés et tiraillés entre un fonctionnement 	traditionnel et une attirance exacerbée vers les formes modernes de développement mal maîtrisées. </a:t>
            </a:r>
          </a:p>
          <a:p>
            <a:endParaRPr lang="fr-FR" sz="1100" noProof="0" dirty="0">
              <a:latin typeface="Arial Narrow" panose="020B0606020202030204" pitchFamily="34" charset="0"/>
            </a:endParaRPr>
          </a:p>
        </p:txBody>
      </p:sp>
      <p:sp>
        <p:nvSpPr>
          <p:cNvPr id="30" name="Rectangle 29"/>
          <p:cNvSpPr/>
          <p:nvPr/>
        </p:nvSpPr>
        <p:spPr>
          <a:xfrm>
            <a:off x="474112" y="4709931"/>
            <a:ext cx="2573888" cy="451815"/>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Rectangle 30"/>
          <p:cNvSpPr/>
          <p:nvPr/>
        </p:nvSpPr>
        <p:spPr>
          <a:xfrm>
            <a:off x="944841" y="4751172"/>
            <a:ext cx="712054" cy="369332"/>
          </a:xfrm>
          <a:prstGeom prst="rect">
            <a:avLst/>
          </a:prstGeom>
        </p:spPr>
        <p:txBody>
          <a:bodyPr wrap="none">
            <a:spAutoFit/>
          </a:bodyPr>
          <a:lstStyle/>
          <a:p>
            <a:pPr lvl="0" algn="just">
              <a:spcAft>
                <a:spcPts val="0"/>
              </a:spcAft>
              <a:tabLst>
                <a:tab pos="457200" algn="l"/>
                <a:tab pos="1819275" algn="l"/>
              </a:tabLst>
            </a:pPr>
            <a:r>
              <a:rPr lang="fr-FR" b="1" noProof="0" dirty="0">
                <a:latin typeface="Arial Narrow" panose="020B0606020202030204" pitchFamily="34" charset="0"/>
                <a:ea typeface="Times New Roman" panose="02020603050405020304" pitchFamily="18" charset="0"/>
                <a:cs typeface="Arial" panose="020B0604020202020204" pitchFamily="34" charset="0"/>
              </a:rPr>
              <a:t>Dakar</a:t>
            </a:r>
            <a:endParaRPr lang="fr-FR" noProof="0" dirty="0">
              <a:latin typeface="Times New Roman" panose="02020603050405020304" pitchFamily="18" charset="0"/>
              <a:ea typeface="Times New Roman" panose="02020603050405020304" pitchFamily="18" charset="0"/>
            </a:endParaRPr>
          </a:p>
        </p:txBody>
      </p:sp>
      <p:sp>
        <p:nvSpPr>
          <p:cNvPr id="32" name="TextBox 31"/>
          <p:cNvSpPr txBox="1"/>
          <p:nvPr/>
        </p:nvSpPr>
        <p:spPr>
          <a:xfrm>
            <a:off x="528084" y="4331343"/>
            <a:ext cx="479618" cy="1169551"/>
          </a:xfrm>
          <a:prstGeom prst="rect">
            <a:avLst/>
          </a:prstGeom>
          <a:noFill/>
        </p:spPr>
        <p:txBody>
          <a:bodyPr wrap="none" rtlCol="0">
            <a:spAutoFit/>
          </a:bodyPr>
          <a:lstStyle/>
          <a:p>
            <a:r>
              <a:rPr lang="fr-FR" sz="7000" b="1" noProof="0" dirty="0">
                <a:latin typeface="Microsoft Himalaya" panose="01010100010101010101" pitchFamily="2" charset="0"/>
                <a:ea typeface="Microsoft Himalaya" panose="01010100010101010101" pitchFamily="2" charset="0"/>
                <a:cs typeface="Microsoft Himalaya" panose="01010100010101010101" pitchFamily="2" charset="0"/>
              </a:rPr>
              <a:t>5</a:t>
            </a:r>
          </a:p>
        </p:txBody>
      </p:sp>
      <p:cxnSp>
        <p:nvCxnSpPr>
          <p:cNvPr id="36" name="Straight Connector 35"/>
          <p:cNvCxnSpPr/>
          <p:nvPr/>
        </p:nvCxnSpPr>
        <p:spPr>
          <a:xfrm>
            <a:off x="3327246" y="4600542"/>
            <a:ext cx="3356884" cy="0"/>
          </a:xfrm>
          <a:prstGeom prst="line">
            <a:avLst/>
          </a:prstGeom>
          <a:ln w="28575">
            <a:solidFill>
              <a:srgbClr val="B20909"/>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10951" y="4667556"/>
            <a:ext cx="3749222" cy="4247317"/>
          </a:xfrm>
          <a:prstGeom prst="rect">
            <a:avLst/>
          </a:prstGeom>
        </p:spPr>
        <p:txBody>
          <a:bodyPr wrap="square">
            <a:spAutoFit/>
          </a:bodyPr>
          <a:lstStyle/>
          <a:p>
            <a:pPr algn="just"/>
            <a:r>
              <a:rPr lang="fr-FR" sz="1100" noProof="0" dirty="0">
                <a:latin typeface="Arial Narrow" panose="020B0606020202030204" pitchFamily="34" charset="0"/>
              </a:rPr>
              <a:t>La ville de Dakar (en wolof : </a:t>
            </a:r>
            <a:r>
              <a:rPr lang="fr-FR" sz="1100" noProof="0" dirty="0" err="1">
                <a:latin typeface="Arial Narrow" panose="020B0606020202030204" pitchFamily="34" charset="0"/>
              </a:rPr>
              <a:t>Ndakaaru</a:t>
            </a:r>
            <a:r>
              <a:rPr lang="fr-FR" sz="1100" noProof="0" dirty="0">
                <a:latin typeface="Arial Narrow" panose="020B0606020202030204" pitchFamily="34" charset="0"/>
              </a:rPr>
              <a:t>) est la </a:t>
            </a:r>
            <a:r>
              <a:rPr lang="fr-FR" sz="1100" b="1" noProof="0" dirty="0">
                <a:solidFill>
                  <a:srgbClr val="B20909"/>
                </a:solidFill>
                <a:latin typeface="Arial Narrow" panose="020B0606020202030204" pitchFamily="34" charset="0"/>
              </a:rPr>
              <a:t>capitale de la République du Sénégal et de la région de Dakar</a:t>
            </a:r>
            <a:r>
              <a:rPr lang="fr-FR" sz="1100" noProof="0" dirty="0">
                <a:latin typeface="Arial Narrow" panose="020B0606020202030204" pitchFamily="34" charset="0"/>
              </a:rPr>
              <a:t>. </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endParaRPr lang="fr-FR" sz="800" noProof="0" dirty="0">
              <a:latin typeface="Arial Narrow" panose="020B0606020202030204" pitchFamily="34" charset="0"/>
            </a:endParaRPr>
          </a:p>
          <a:p>
            <a:pPr algn="just"/>
            <a:r>
              <a:rPr lang="fr-FR" sz="1100" noProof="0" dirty="0">
                <a:latin typeface="Arial Narrow" panose="020B0606020202030204" pitchFamily="34" charset="0"/>
              </a:rPr>
              <a:t>C'est une des quatre communes historiques du Sénégal et l'ancienne capitale de l'Afrique-Occidentale française (AOF).</a:t>
            </a:r>
          </a:p>
          <a:p>
            <a:pPr algn="just"/>
            <a:endParaRPr lang="fr-FR" sz="900" noProof="0" dirty="0">
              <a:latin typeface="Arial Narrow" panose="020B0606020202030204" pitchFamily="34" charset="0"/>
            </a:endParaRPr>
          </a:p>
          <a:p>
            <a:pPr algn="just"/>
            <a:r>
              <a:rPr lang="fr-FR" sz="1100" noProof="0" dirty="0">
                <a:latin typeface="Arial Narrow" panose="020B0606020202030204" pitchFamily="34" charset="0"/>
              </a:rPr>
              <a:t>Sous la double action des apports migratoires depuis les campagnes et de l'accroissement naturel, la région de Dakar s'est très rapidement développée. Elle est ainsi passée de 400 000 habitants en 1970 à 3,6 millions d'habitants en 2018 soit une augmentation de près de 5 % par an. </a:t>
            </a:r>
            <a:r>
              <a:rPr lang="fr-FR" sz="1100" b="1" noProof="0" dirty="0">
                <a:solidFill>
                  <a:srgbClr val="B20909"/>
                </a:solidFill>
                <a:latin typeface="Arial Narrow" panose="020B0606020202030204" pitchFamily="34" charset="0"/>
              </a:rPr>
              <a:t>Métropole </a:t>
            </a:r>
            <a:r>
              <a:rPr lang="fr-FR" sz="1100" noProof="0" dirty="0">
                <a:latin typeface="Arial Narrow" panose="020B0606020202030204" pitchFamily="34" charset="0"/>
              </a:rPr>
              <a:t>macrocéphale, elle </a:t>
            </a:r>
            <a:r>
              <a:rPr lang="fr-FR" sz="1100" b="1" noProof="0" dirty="0">
                <a:solidFill>
                  <a:srgbClr val="B20909"/>
                </a:solidFill>
                <a:latin typeface="Arial Narrow" panose="020B0606020202030204" pitchFamily="34" charset="0"/>
              </a:rPr>
              <a:t>accueille la moitié de la population urbaine du pays</a:t>
            </a:r>
            <a:r>
              <a:rPr lang="fr-FR" sz="1100" noProof="0" dirty="0">
                <a:latin typeface="Arial Narrow" panose="020B0606020202030204" pitchFamily="34" charset="0"/>
              </a:rPr>
              <a:t>.</a:t>
            </a:r>
          </a:p>
          <a:p>
            <a:pPr algn="just"/>
            <a:endParaRPr lang="fr-FR" sz="900" noProof="0" dirty="0">
              <a:latin typeface="Arial Narrow" panose="020B0606020202030204" pitchFamily="34" charset="0"/>
            </a:endParaRPr>
          </a:p>
          <a:p>
            <a:pPr algn="just"/>
            <a:r>
              <a:rPr lang="fr-FR" sz="1100" noProof="0" dirty="0">
                <a:latin typeface="Arial Narrow" panose="020B0606020202030204" pitchFamily="34" charset="0"/>
              </a:rPr>
              <a:t>Sa </a:t>
            </a:r>
            <a:r>
              <a:rPr lang="fr-FR" sz="1100" b="1" noProof="0" dirty="0">
                <a:solidFill>
                  <a:srgbClr val="B20909"/>
                </a:solidFill>
                <a:latin typeface="Arial Narrow" panose="020B0606020202030204" pitchFamily="34" charset="0"/>
              </a:rPr>
              <a:t>situation à l'extrémité occidentale de l'Afrique, sur l'étroite presqu'île du Cap-Vert</a:t>
            </a:r>
            <a:r>
              <a:rPr lang="fr-FR" sz="1100" noProof="0" dirty="0">
                <a:latin typeface="Arial Narrow" panose="020B0606020202030204" pitchFamily="34" charset="0"/>
              </a:rPr>
              <a:t>, a favorisé l'installation des premiers colons, puis le commerce avec le Nouveau Monde, et lui confère une </a:t>
            </a:r>
            <a:r>
              <a:rPr lang="fr-FR" sz="1100" b="1" noProof="0" dirty="0">
                <a:solidFill>
                  <a:srgbClr val="B20909"/>
                </a:solidFill>
                <a:latin typeface="Arial Narrow" panose="020B0606020202030204" pitchFamily="34" charset="0"/>
              </a:rPr>
              <a:t>position privilégiée à l'intersection des cultures africaines et européennes</a:t>
            </a:r>
            <a:r>
              <a:rPr lang="fr-FR" sz="1100" noProof="0" dirty="0">
                <a:latin typeface="Arial Narrow" panose="020B0606020202030204" pitchFamily="34" charset="0"/>
              </a:rPr>
              <a:t>. Organisatrice du premier Festival mondial des Arts nègres voulu par le président Léopold Sédar Senghor en 1966, la ville est le siège de l'Institut fondamental d'Afrique noire et de la Banque centrale des États de l'Afrique de l'Ouest.</a:t>
            </a:r>
          </a:p>
          <a:p>
            <a:pPr algn="just"/>
            <a:endParaRPr lang="fr-FR" sz="1100" noProof="0" dirty="0">
              <a:latin typeface="Arial Narrow" panose="020B0606020202030204" pitchFamily="34" charset="0"/>
            </a:endParaRPr>
          </a:p>
        </p:txBody>
      </p:sp>
      <p:sp>
        <p:nvSpPr>
          <p:cNvPr id="41" name="TextBox 40"/>
          <p:cNvSpPr txBox="1"/>
          <p:nvPr/>
        </p:nvSpPr>
        <p:spPr>
          <a:xfrm>
            <a:off x="3348237" y="5002988"/>
            <a:ext cx="2105063" cy="523220"/>
          </a:xfrm>
          <a:prstGeom prst="rect">
            <a:avLst/>
          </a:prstGeom>
          <a:noFill/>
        </p:spPr>
        <p:txBody>
          <a:bodyPr wrap="none" rtlCol="0">
            <a:spAutoFit/>
          </a:bodyPr>
          <a:lstStyle/>
          <a:p>
            <a:r>
              <a:rPr lang="fr-FR" sz="2800" b="1" noProof="0" dirty="0">
                <a:latin typeface="Microsoft Himalaya" panose="01010100010101010101" pitchFamily="2" charset="0"/>
                <a:ea typeface="Microsoft Himalaya" panose="01010100010101010101" pitchFamily="2" charset="0"/>
                <a:cs typeface="Microsoft Himalaya" panose="01010100010101010101" pitchFamily="2" charset="0"/>
              </a:rPr>
              <a:t>1 278 469 habitants </a:t>
            </a:r>
          </a:p>
        </p:txBody>
      </p:sp>
      <p:sp>
        <p:nvSpPr>
          <p:cNvPr id="11" name="Rectangle 10"/>
          <p:cNvSpPr/>
          <p:nvPr/>
        </p:nvSpPr>
        <p:spPr>
          <a:xfrm>
            <a:off x="4092933" y="5338324"/>
            <a:ext cx="2852382" cy="261610"/>
          </a:xfrm>
          <a:prstGeom prst="rect">
            <a:avLst/>
          </a:prstGeom>
        </p:spPr>
        <p:txBody>
          <a:bodyPr wrap="square">
            <a:spAutoFit/>
          </a:bodyPr>
          <a:lstStyle/>
          <a:p>
            <a:pPr algn="ctr"/>
            <a:r>
              <a:rPr lang="fr-FR" sz="1100" noProof="0" dirty="0">
                <a:solidFill>
                  <a:schemeClr val="bg1"/>
                </a:solidFill>
                <a:latin typeface="Arial Narrow" panose="020B0606020202030204" pitchFamily="34" charset="0"/>
              </a:rPr>
              <a:t>sur les 4 </a:t>
            </a:r>
            <a:r>
              <a:rPr lang="fr-FR" sz="1100" dirty="0">
                <a:solidFill>
                  <a:schemeClr val="bg1"/>
                </a:solidFill>
                <a:latin typeface="Arial Narrow" panose="020B0606020202030204" pitchFamily="34" charset="0"/>
              </a:rPr>
              <a:t>000</a:t>
            </a:r>
            <a:r>
              <a:rPr lang="fr-FR" sz="1100" noProof="0" dirty="0">
                <a:solidFill>
                  <a:schemeClr val="bg1"/>
                </a:solidFill>
                <a:latin typeface="Arial Narrow" panose="020B0606020202030204" pitchFamily="34" charset="0"/>
              </a:rPr>
              <a:t> 000 de la région de Dakar</a:t>
            </a:r>
          </a:p>
        </p:txBody>
      </p:sp>
      <p:sp>
        <p:nvSpPr>
          <p:cNvPr id="54" name="TextBox 53"/>
          <p:cNvSpPr txBox="1"/>
          <p:nvPr/>
        </p:nvSpPr>
        <p:spPr>
          <a:xfrm>
            <a:off x="4599986" y="8658484"/>
            <a:ext cx="928459" cy="523220"/>
          </a:xfrm>
          <a:prstGeom prst="rect">
            <a:avLst/>
          </a:prstGeom>
          <a:noFill/>
        </p:spPr>
        <p:txBody>
          <a:bodyPr wrap="non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0,28 % </a:t>
            </a:r>
          </a:p>
        </p:txBody>
      </p:sp>
      <p:sp>
        <p:nvSpPr>
          <p:cNvPr id="55" name="Rectangle 54"/>
          <p:cNvSpPr/>
          <p:nvPr/>
        </p:nvSpPr>
        <p:spPr>
          <a:xfrm>
            <a:off x="5499225" y="8750643"/>
            <a:ext cx="1279549" cy="2340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6" name="Rectangle 55"/>
          <p:cNvSpPr/>
          <p:nvPr/>
        </p:nvSpPr>
        <p:spPr>
          <a:xfrm>
            <a:off x="5218011" y="8728705"/>
            <a:ext cx="1843338" cy="261610"/>
          </a:xfrm>
          <a:prstGeom prst="rect">
            <a:avLst/>
          </a:prstGeom>
        </p:spPr>
        <p:txBody>
          <a:bodyPr wrap="square">
            <a:spAutoFit/>
          </a:bodyPr>
          <a:lstStyle/>
          <a:p>
            <a:pPr algn="ctr"/>
            <a:r>
              <a:rPr lang="fr-FR" sz="1100" noProof="0" dirty="0">
                <a:solidFill>
                  <a:schemeClr val="bg1"/>
                </a:solidFill>
                <a:latin typeface="Arial Narrow" panose="020B0606020202030204" pitchFamily="34" charset="0"/>
              </a:rPr>
              <a:t>Du territoire national</a:t>
            </a:r>
          </a:p>
        </p:txBody>
      </p:sp>
      <p:sp>
        <p:nvSpPr>
          <p:cNvPr id="57" name="Rectangle 56"/>
          <p:cNvSpPr/>
          <p:nvPr/>
        </p:nvSpPr>
        <p:spPr>
          <a:xfrm>
            <a:off x="4868315" y="9094281"/>
            <a:ext cx="959769" cy="2340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8" name="Rectangle 57"/>
          <p:cNvSpPr/>
          <p:nvPr/>
        </p:nvSpPr>
        <p:spPr>
          <a:xfrm>
            <a:off x="4587101" y="9072343"/>
            <a:ext cx="1494114" cy="261610"/>
          </a:xfrm>
          <a:prstGeom prst="rect">
            <a:avLst/>
          </a:prstGeom>
        </p:spPr>
        <p:txBody>
          <a:bodyPr wrap="square">
            <a:spAutoFit/>
          </a:bodyPr>
          <a:lstStyle/>
          <a:p>
            <a:pPr algn="ctr"/>
            <a:r>
              <a:rPr lang="fr-FR" sz="1100" noProof="0" dirty="0">
                <a:solidFill>
                  <a:schemeClr val="bg1"/>
                </a:solidFill>
                <a:latin typeface="Arial Narrow" panose="020B0606020202030204" pitchFamily="34" charset="0"/>
              </a:rPr>
              <a:t>Superficie de </a:t>
            </a:r>
          </a:p>
        </p:txBody>
      </p:sp>
      <p:sp>
        <p:nvSpPr>
          <p:cNvPr id="59" name="TextBox 58"/>
          <p:cNvSpPr txBox="1"/>
          <p:nvPr/>
        </p:nvSpPr>
        <p:spPr>
          <a:xfrm>
            <a:off x="5854705" y="8987022"/>
            <a:ext cx="1034257" cy="523220"/>
          </a:xfrm>
          <a:prstGeom prst="rect">
            <a:avLst/>
          </a:prstGeom>
          <a:noFill/>
        </p:spPr>
        <p:txBody>
          <a:bodyPr wrap="non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550 km2</a:t>
            </a:r>
          </a:p>
        </p:txBody>
      </p:sp>
      <p:sp>
        <p:nvSpPr>
          <p:cNvPr id="60" name="TextBox 59"/>
          <p:cNvSpPr txBox="1"/>
          <p:nvPr/>
        </p:nvSpPr>
        <p:spPr>
          <a:xfrm>
            <a:off x="4712091" y="9338570"/>
            <a:ext cx="747320" cy="523220"/>
          </a:xfrm>
          <a:prstGeom prst="rect">
            <a:avLst/>
          </a:prstGeom>
          <a:noFill/>
        </p:spPr>
        <p:txBody>
          <a:bodyPr wrap="non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25 % </a:t>
            </a:r>
          </a:p>
        </p:txBody>
      </p:sp>
      <p:sp>
        <p:nvSpPr>
          <p:cNvPr id="61" name="Rectangle 60"/>
          <p:cNvSpPr/>
          <p:nvPr/>
        </p:nvSpPr>
        <p:spPr>
          <a:xfrm>
            <a:off x="5399428" y="9430729"/>
            <a:ext cx="1375834" cy="2340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2" name="Rectangle 61"/>
          <p:cNvSpPr/>
          <p:nvPr/>
        </p:nvSpPr>
        <p:spPr>
          <a:xfrm>
            <a:off x="5330115" y="9408791"/>
            <a:ext cx="1480185" cy="261610"/>
          </a:xfrm>
          <a:prstGeom prst="rect">
            <a:avLst/>
          </a:prstGeom>
        </p:spPr>
        <p:txBody>
          <a:bodyPr wrap="square">
            <a:spAutoFit/>
          </a:bodyPr>
          <a:lstStyle/>
          <a:p>
            <a:pPr algn="ctr"/>
            <a:r>
              <a:rPr lang="fr-FR" sz="1100" noProof="0" dirty="0">
                <a:solidFill>
                  <a:schemeClr val="bg1"/>
                </a:solidFill>
                <a:latin typeface="Arial Narrow" panose="020B0606020202030204" pitchFamily="34" charset="0"/>
              </a:rPr>
              <a:t>De la population du pays</a:t>
            </a:r>
          </a:p>
        </p:txBody>
      </p:sp>
      <p:sp>
        <p:nvSpPr>
          <p:cNvPr id="66" name="TextBox 65"/>
          <p:cNvSpPr txBox="1"/>
          <p:nvPr/>
        </p:nvSpPr>
        <p:spPr>
          <a:xfrm>
            <a:off x="4139025" y="9682702"/>
            <a:ext cx="747320" cy="523220"/>
          </a:xfrm>
          <a:prstGeom prst="rect">
            <a:avLst/>
          </a:prstGeom>
          <a:noFill/>
        </p:spPr>
        <p:txBody>
          <a:bodyPr wrap="none" rtlCol="0">
            <a:spAutoFit/>
          </a:bodyPr>
          <a:lstStyle/>
          <a:p>
            <a:r>
              <a:rPr lang="fr-FR" sz="2800" noProof="0" dirty="0">
                <a:latin typeface="Microsoft Himalaya" panose="01010100010101010101" pitchFamily="2" charset="0"/>
                <a:ea typeface="Microsoft Himalaya" panose="01010100010101010101" pitchFamily="2" charset="0"/>
                <a:cs typeface="Microsoft Himalaya" panose="01010100010101010101" pitchFamily="2" charset="0"/>
              </a:rPr>
              <a:t>80 % </a:t>
            </a:r>
          </a:p>
        </p:txBody>
      </p:sp>
      <p:sp>
        <p:nvSpPr>
          <p:cNvPr id="67" name="Rectangle 66"/>
          <p:cNvSpPr/>
          <p:nvPr/>
        </p:nvSpPr>
        <p:spPr>
          <a:xfrm>
            <a:off x="4826467" y="9774861"/>
            <a:ext cx="1948016" cy="234010"/>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8" name="Rectangle 67"/>
          <p:cNvSpPr/>
          <p:nvPr/>
        </p:nvSpPr>
        <p:spPr>
          <a:xfrm>
            <a:off x="4757155" y="9752923"/>
            <a:ext cx="2093528" cy="430887"/>
          </a:xfrm>
          <a:prstGeom prst="rect">
            <a:avLst/>
          </a:prstGeom>
        </p:spPr>
        <p:txBody>
          <a:bodyPr wrap="square">
            <a:spAutoFit/>
          </a:bodyPr>
          <a:lstStyle/>
          <a:p>
            <a:pPr algn="ctr"/>
            <a:r>
              <a:rPr lang="fr-FR" sz="1100" noProof="0" dirty="0">
                <a:solidFill>
                  <a:schemeClr val="bg1"/>
                </a:solidFill>
                <a:latin typeface="Arial Narrow" panose="020B0606020202030204" pitchFamily="34" charset="0"/>
              </a:rPr>
              <a:t>Des activités économiques du pays</a:t>
            </a:r>
          </a:p>
          <a:p>
            <a:pPr algn="ctr"/>
            <a:endParaRPr lang="fr-FR" sz="1100" noProof="0" dirty="0">
              <a:solidFill>
                <a:schemeClr val="bg1"/>
              </a:solidFill>
              <a:latin typeface="Arial Narrow" panose="020B0606020202030204" pitchFamily="34" charset="0"/>
            </a:endParaRPr>
          </a:p>
        </p:txBody>
      </p:sp>
      <p:sp>
        <p:nvSpPr>
          <p:cNvPr id="70" name="Rectangle 69"/>
          <p:cNvSpPr/>
          <p:nvPr/>
        </p:nvSpPr>
        <p:spPr>
          <a:xfrm>
            <a:off x="2881039" y="8673701"/>
            <a:ext cx="2094906" cy="646331"/>
          </a:xfrm>
          <a:prstGeom prst="rect">
            <a:avLst/>
          </a:prstGeom>
        </p:spPr>
        <p:txBody>
          <a:bodyPr wrap="square">
            <a:spAutoFit/>
          </a:bodyPr>
          <a:lstStyle/>
          <a:p>
            <a:pPr marL="449580">
              <a:spcAft>
                <a:spcPts val="0"/>
              </a:spcAft>
            </a:pPr>
            <a:r>
              <a:rPr lang="fr-FR" b="1" noProof="0" dirty="0">
                <a:latin typeface="Arial Narrow" panose="020B0606020202030204" pitchFamily="34" charset="0"/>
                <a:ea typeface="Times New Roman" panose="02020603050405020304" pitchFamily="18" charset="0"/>
                <a:cs typeface="Arial" panose="020B0604020202020204" pitchFamily="34" charset="0"/>
              </a:rPr>
              <a:t>Dakar en </a:t>
            </a:r>
          </a:p>
          <a:p>
            <a:pPr marL="449580">
              <a:spcAft>
                <a:spcPts val="0"/>
              </a:spcAft>
            </a:pPr>
            <a:r>
              <a:rPr lang="fr-FR" b="1" noProof="0" dirty="0">
                <a:latin typeface="Arial Narrow" panose="020B0606020202030204" pitchFamily="34" charset="0"/>
                <a:ea typeface="Times New Roman" panose="02020603050405020304" pitchFamily="18" charset="0"/>
                <a:cs typeface="Arial" panose="020B0604020202020204" pitchFamily="34" charset="0"/>
              </a:rPr>
              <a:t>chiffres</a:t>
            </a:r>
            <a:endParaRPr lang="fr-FR" noProof="0" dirty="0">
              <a:latin typeface="Times New Roman" panose="02020603050405020304" pitchFamily="18" charset="0"/>
              <a:ea typeface="Times New Roman" panose="02020603050405020304" pitchFamily="18" charset="0"/>
            </a:endParaRPr>
          </a:p>
        </p:txBody>
      </p:sp>
      <p:sp>
        <p:nvSpPr>
          <p:cNvPr id="3" name="Slide Number Placeholder 2"/>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7</a:t>
            </a:fld>
            <a:endParaRPr lang="fr-FR" sz="1600" noProof="0" dirty="0"/>
          </a:p>
        </p:txBody>
      </p:sp>
      <p:sp>
        <p:nvSpPr>
          <p:cNvPr id="35" name="Rectangle 34"/>
          <p:cNvSpPr/>
          <p:nvPr/>
        </p:nvSpPr>
        <p:spPr>
          <a:xfrm>
            <a:off x="419673" y="8620384"/>
            <a:ext cx="2716582" cy="1615827"/>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autoroute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fait actuellement l’objet d’une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extension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jusqu’à Mbour, et est visée par le projet de relier à la fin Kaolack et un jour peut-être Tambacounda. La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ligne de Train express régional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est une ligne de chemin de fer électrique reliant la gare de Dakar à Diamniadio. Elle est prévue pour atteindre l'aéroport international Blaise-Diagne en 2023 ainsi que des villes nouvelles situées dans l'arrière-pays.</a:t>
            </a:r>
            <a:endParaRPr lang="fr-FR" sz="1100" noProof="0" dirty="0">
              <a:latin typeface="Arial Narrow" panose="020B0606020202030204" pitchFamily="34" charset="0"/>
            </a:endParaRPr>
          </a:p>
        </p:txBody>
      </p:sp>
      <p:sp>
        <p:nvSpPr>
          <p:cNvPr id="37" name="Rectangle 36"/>
          <p:cNvSpPr/>
          <p:nvPr/>
        </p:nvSpPr>
        <p:spPr>
          <a:xfrm>
            <a:off x="486320" y="8299320"/>
            <a:ext cx="2561680"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1248908" y="8250691"/>
            <a:ext cx="911788" cy="323165"/>
          </a:xfrm>
          <a:prstGeom prst="rect">
            <a:avLst/>
          </a:prstGeom>
        </p:spPr>
        <p:txBody>
          <a:bodyPr wrap="non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Transport</a:t>
            </a:r>
            <a:endParaRPr lang="fr-FR" sz="1500" noProof="0" dirty="0">
              <a:latin typeface="Times New Roman" panose="02020603050405020304" pitchFamily="18" charset="0"/>
              <a:ea typeface="Times New Roman" panose="02020603050405020304" pitchFamily="18" charset="0"/>
            </a:endParaRPr>
          </a:p>
        </p:txBody>
      </p:sp>
      <p:sp>
        <p:nvSpPr>
          <p:cNvPr id="63" name="Isosceles Triangle 62"/>
          <p:cNvSpPr/>
          <p:nvPr/>
        </p:nvSpPr>
        <p:spPr>
          <a:xfrm rot="5400000">
            <a:off x="846054" y="389928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4" name="Isosceles Triangle 63"/>
          <p:cNvSpPr/>
          <p:nvPr/>
        </p:nvSpPr>
        <p:spPr>
          <a:xfrm rot="5400000">
            <a:off x="688590" y="3899284"/>
            <a:ext cx="145927" cy="123523"/>
          </a:xfrm>
          <a:prstGeom prst="triangle">
            <a:avLst/>
          </a:prstGeom>
          <a:solidFill>
            <a:srgbClr val="F6740A"/>
          </a:solidFill>
          <a:ln>
            <a:solidFill>
              <a:srgbClr val="F67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15" name="Image 14" descr="Une image contenant plein air, transport, train, véhicule&#10;&#10;Le contenu généré par l’IA peut être incorrect.">
            <a:extLst>
              <a:ext uri="{FF2B5EF4-FFF2-40B4-BE49-F238E27FC236}">
                <a16:creationId xmlns:a16="http://schemas.microsoft.com/office/drawing/2014/main" id="{898AAB6A-E8A5-CF2F-DDDD-8CC2E912DDAB}"/>
              </a:ext>
            </a:extLst>
          </p:cNvPr>
          <p:cNvPicPr>
            <a:picLocks noChangeAspect="1"/>
          </p:cNvPicPr>
          <p:nvPr/>
        </p:nvPicPr>
        <p:blipFill>
          <a:blip r:embed="rId2" cstate="print">
            <a:extLst>
              <a:ext uri="{28A0092B-C50C-407E-A947-70E740481C1C}">
                <a14:useLocalDpi xmlns:a14="http://schemas.microsoft.com/office/drawing/2010/main" val="0"/>
              </a:ext>
            </a:extLst>
          </a:blip>
          <a:srcRect l="5891" r="10979" b="28556"/>
          <a:stretch>
            <a:fillRect/>
          </a:stretch>
        </p:blipFill>
        <p:spPr>
          <a:xfrm>
            <a:off x="474113" y="5225831"/>
            <a:ext cx="2560866" cy="2975953"/>
          </a:xfrm>
          <a:prstGeom prst="rect">
            <a:avLst/>
          </a:prstGeom>
        </p:spPr>
      </p:pic>
    </p:spTree>
    <p:extLst>
      <p:ext uri="{BB962C8B-B14F-4D97-AF65-F5344CB8AC3E}">
        <p14:creationId xmlns:p14="http://schemas.microsoft.com/office/powerpoint/2010/main" val="424648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ee the source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746" y1="6323" x2="97368" y2="1874"/>
                        <a14:foregroundMark x1="32817" y1="92506" x2="32817" y2="92506"/>
                        <a14:foregroundMark x1="32817" y1="92506" x2="32817" y2="92506"/>
                      </a14:backgroundRemoval>
                    </a14:imgEffect>
                  </a14:imgLayer>
                </a14:imgProps>
              </a:ext>
              <a:ext uri="{28A0092B-C50C-407E-A947-70E740481C1C}">
                <a14:useLocalDpi xmlns:a14="http://schemas.microsoft.com/office/drawing/2010/main" val="0"/>
              </a:ext>
            </a:extLst>
          </a:blip>
          <a:srcRect/>
          <a:stretch>
            <a:fillRect/>
          </a:stretch>
        </p:blipFill>
        <p:spPr bwMode="auto">
          <a:xfrm>
            <a:off x="1281942" y="8276161"/>
            <a:ext cx="2685537" cy="17733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9789" y="706576"/>
            <a:ext cx="3457690" cy="2462213"/>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Les premiers habitants sont des Mandingues. Ce sont eux que découvrent le navigateur portugais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Dinis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Dias lorsqu’il débarque sur ces rivages en 1444. À la fin du XVe siècle des pêcheurs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lébous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fuyant le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Tekrour</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un royaume situé au Nord-Est du fleuve Sénégal, commencent à s’y établir. Au XVIIe siècle, leur village ne comporte qu’une trentaine de huttes. Dans l’intervalle l’Île de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Gorée</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toute proche attise davantage les convoitises.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Prise et reprise une quinzaine de fois par les Hollandais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(qui la rebaptisent </a:t>
            </a:r>
            <a:r>
              <a:rPr lang="fr-FR" sz="1100" noProof="0" dirty="0" err="1">
                <a:latin typeface="Arial Narrow" panose="020B0606020202030204" pitchFamily="34" charset="0"/>
                <a:ea typeface="Lucida Sans Unicode" panose="020B0602030504020204" pitchFamily="34" charset="0"/>
                <a:cs typeface="Arial" panose="020B0604020202020204" pitchFamily="34" charset="0"/>
              </a:rPr>
              <a:t>Goed</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Reed = « bonne rade »),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les Anglais et les Français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l’île connaît une histoire plus mouvementée. Quant à Dakar, en 1843, elle ne comprend toujours que </a:t>
            </a:r>
            <a:r>
              <a:rPr lang="fr-FR" sz="1100" i="1" noProof="0" dirty="0">
                <a:latin typeface="Arial Narrow" panose="020B0606020202030204" pitchFamily="34" charset="0"/>
                <a:ea typeface="Lucida Sans Unicode" panose="020B0602030504020204" pitchFamily="34" charset="0"/>
                <a:cs typeface="Arial" panose="020B0604020202020204" pitchFamily="34" charset="0"/>
              </a:rPr>
              <a:t>« plusieurs centaines de cases, toutes construites dans le même genre, toutes en roseaux, de forme cylindrique et recouvertes à peu près comme les ruches d’abeilles de nos pays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a:t>
            </a:r>
            <a:endParaRPr lang="fr-FR" sz="1100" noProof="0" dirty="0">
              <a:latin typeface="Arial Narrow" panose="020B0606020202030204" pitchFamily="34" charset="0"/>
            </a:endParaRPr>
          </a:p>
        </p:txBody>
      </p:sp>
      <p:sp>
        <p:nvSpPr>
          <p:cNvPr id="37" name="Rectangle 36"/>
          <p:cNvSpPr/>
          <p:nvPr/>
        </p:nvSpPr>
        <p:spPr>
          <a:xfrm>
            <a:off x="576436" y="385512"/>
            <a:ext cx="3312812"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1805643" y="336883"/>
            <a:ext cx="771365" cy="323165"/>
          </a:xfrm>
          <a:prstGeom prst="rect">
            <a:avLst/>
          </a:prstGeom>
        </p:spPr>
        <p:txBody>
          <a:bodyPr wrap="non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Histoire</a:t>
            </a:r>
            <a:endParaRPr lang="fr-FR" sz="1500" noProof="0" dirty="0">
              <a:latin typeface="Times New Roman" panose="02020603050405020304" pitchFamily="18" charset="0"/>
              <a:ea typeface="Times New Roman" panose="02020603050405020304" pitchFamily="18" charset="0"/>
            </a:endParaRPr>
          </a:p>
        </p:txBody>
      </p:sp>
      <p:sp>
        <p:nvSpPr>
          <p:cNvPr id="39" name="Rectangle 38"/>
          <p:cNvSpPr/>
          <p:nvPr/>
        </p:nvSpPr>
        <p:spPr>
          <a:xfrm>
            <a:off x="4157472" y="385512"/>
            <a:ext cx="2779436"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p:cNvSpPr/>
          <p:nvPr/>
        </p:nvSpPr>
        <p:spPr>
          <a:xfrm>
            <a:off x="5009640" y="336883"/>
            <a:ext cx="998991" cy="323165"/>
          </a:xfrm>
          <a:prstGeom prst="rect">
            <a:avLst/>
          </a:prstGeom>
        </p:spPr>
        <p:txBody>
          <a:bodyPr wrap="non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Population</a:t>
            </a:r>
            <a:endParaRPr lang="fr-FR" sz="1500" noProof="0" dirty="0">
              <a:latin typeface="Times New Roman" panose="02020603050405020304" pitchFamily="18" charset="0"/>
              <a:ea typeface="Times New Roman" panose="02020603050405020304" pitchFamily="18" charset="0"/>
            </a:endParaRPr>
          </a:p>
        </p:txBody>
      </p:sp>
      <p:sp>
        <p:nvSpPr>
          <p:cNvPr id="5" name="Rectangle 4"/>
          <p:cNvSpPr/>
          <p:nvPr/>
        </p:nvSpPr>
        <p:spPr>
          <a:xfrm>
            <a:off x="4072507" y="697454"/>
            <a:ext cx="2938603" cy="2462213"/>
          </a:xfrm>
          <a:prstGeom prst="rect">
            <a:avLst/>
          </a:prstGeom>
        </p:spPr>
        <p:txBody>
          <a:bodyPr wrap="square">
            <a:spAutoFit/>
          </a:bodyPr>
          <a:lstStyle/>
          <a:p>
            <a:pPr algn="just"/>
            <a:r>
              <a:rPr lang="fr-FR" sz="1100" b="1" noProof="0" dirty="0">
                <a:solidFill>
                  <a:srgbClr val="B20909"/>
                </a:solidFill>
                <a:latin typeface="Arial Narrow" panose="020B0606020202030204" pitchFamily="34" charset="0"/>
              </a:rPr>
              <a:t>Dakar est l'une des plus grandes villes d'Afrique</a:t>
            </a:r>
            <a:r>
              <a:rPr lang="fr-FR" sz="1100" noProof="0" dirty="0">
                <a:latin typeface="Arial Narrow" panose="020B0606020202030204" pitchFamily="34" charset="0"/>
              </a:rPr>
              <a:t>, sa croissance démographique est importante et son nombre d'habitants s'élève rapidement. D'une population de 400 000 habitants dans les années 1970, l'exode rural l'a fait plus que quadrupler en 20 ans.</a:t>
            </a:r>
          </a:p>
          <a:p>
            <a:pPr algn="just"/>
            <a:r>
              <a:rPr lang="fr-FR" sz="1100" noProof="0" dirty="0">
                <a:latin typeface="Arial Narrow" panose="020B0606020202030204" pitchFamily="34" charset="0"/>
              </a:rPr>
              <a:t>Lors du recensement de 2002 la population des 19 communes d'arrondissement s'élevait à environ 955 897 personnes, pour 143 165 ménages et 77 960 concessions.</a:t>
            </a:r>
          </a:p>
          <a:p>
            <a:pPr algn="just"/>
            <a:r>
              <a:rPr lang="fr-FR" sz="1100" noProof="0" dirty="0">
                <a:latin typeface="Arial Narrow" panose="020B0606020202030204" pitchFamily="34" charset="0"/>
              </a:rPr>
              <a:t>On estime à 3 940 000 la population de 2022, chiffre très parlant lorsqu’il est mis en relation avec la population totale du Sénégal, estimée à 17 750 000 habitants pour la même année.</a:t>
            </a:r>
          </a:p>
        </p:txBody>
      </p:sp>
      <p:sp>
        <p:nvSpPr>
          <p:cNvPr id="43" name="Rectangle 42"/>
          <p:cNvSpPr/>
          <p:nvPr/>
        </p:nvSpPr>
        <p:spPr>
          <a:xfrm>
            <a:off x="576435" y="3463864"/>
            <a:ext cx="6365238"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4" name="Rectangle 43"/>
          <p:cNvSpPr/>
          <p:nvPr/>
        </p:nvSpPr>
        <p:spPr>
          <a:xfrm>
            <a:off x="912154" y="3415235"/>
            <a:ext cx="4439150"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L’empreinte coloniale</a:t>
            </a:r>
            <a:endParaRPr lang="fr-FR" sz="1500" noProof="0" dirty="0">
              <a:latin typeface="Times New Roman" panose="02020603050405020304" pitchFamily="18" charset="0"/>
              <a:ea typeface="Times New Roman" panose="02020603050405020304" pitchFamily="18" charset="0"/>
            </a:endParaRPr>
          </a:p>
        </p:txBody>
      </p:sp>
      <p:sp>
        <p:nvSpPr>
          <p:cNvPr id="9" name="Rectangle 8"/>
          <p:cNvSpPr/>
          <p:nvPr/>
        </p:nvSpPr>
        <p:spPr>
          <a:xfrm>
            <a:off x="509789" y="3823028"/>
            <a:ext cx="6566640" cy="3139321"/>
          </a:xfrm>
          <a:prstGeom prst="rect">
            <a:avLst/>
          </a:prstGeom>
        </p:spPr>
        <p:txBody>
          <a:bodyPr wrap="square">
            <a:spAutoFit/>
          </a:bodyPr>
          <a:lstStyle/>
          <a:p>
            <a:pPr algn="just"/>
            <a:r>
              <a:rPr lang="fr-FR" sz="1100" noProof="0" dirty="0">
                <a:latin typeface="Arial Narrow" panose="020B0606020202030204" pitchFamily="34" charset="0"/>
              </a:rPr>
              <a:t>Tandis que Gorée s'enrichit grâce au commerce de l'arachide dont les notables mulâtres sont les initiateurs, la démographie galopante fait que les notables mulâtres et leurs épouses </a:t>
            </a:r>
            <a:r>
              <a:rPr lang="fr-FR" sz="1100" noProof="0" dirty="0" err="1">
                <a:latin typeface="Arial Narrow" panose="020B0606020202030204" pitchFamily="34" charset="0"/>
              </a:rPr>
              <a:t>signares</a:t>
            </a:r>
            <a:r>
              <a:rPr lang="fr-FR" sz="1100" noProof="0" dirty="0">
                <a:latin typeface="Arial Narrow" panose="020B0606020202030204" pitchFamily="34" charset="0"/>
              </a:rPr>
              <a:t> se sentent bientôt à l'étroit sur la petite île ; c'est la raison pour laquelle, la </a:t>
            </a:r>
            <a:r>
              <a:rPr lang="fr-FR" sz="1100" noProof="0" dirty="0" err="1">
                <a:latin typeface="Arial Narrow" panose="020B0606020202030204" pitchFamily="34" charset="0"/>
              </a:rPr>
              <a:t>signare</a:t>
            </a:r>
            <a:r>
              <a:rPr lang="fr-FR" sz="1100" noProof="0" dirty="0">
                <a:latin typeface="Arial Narrow" panose="020B0606020202030204" pitchFamily="34" charset="0"/>
              </a:rPr>
              <a:t> Anna Colas Pépin, son époux François de Saint Jean, maire de Gorée, et le conseil municipal de l'île, demandent la création de la ville nouvelle de Dakar à deux reprises le 3 janvier 1846 et le 25 janvier 1848.</a:t>
            </a:r>
          </a:p>
          <a:p>
            <a:pPr algn="just"/>
            <a:r>
              <a:rPr lang="fr-FR" sz="1100" noProof="0" dirty="0">
                <a:latin typeface="Arial Narrow" panose="020B0606020202030204" pitchFamily="34" charset="0"/>
              </a:rPr>
              <a:t>Malgré la construction de quelques maisons de commerce, la bourgade n’est pas encore une vraie ville. Le colonel du génie Émile Pinet-Laprade est son véritable fondateur. Un premier plan cadastral est élaboré en juin 1858. La construction du phare des Mamelles est lancée en 1859, les travaux du port commencent en 1860. Un nouveau plan d’alignement de la ville est proposé par Pinet-Laprade en juin 1862.</a:t>
            </a:r>
          </a:p>
          <a:p>
            <a:pPr algn="just"/>
            <a:r>
              <a:rPr lang="fr-FR" sz="1100" noProof="0" dirty="0">
                <a:latin typeface="Arial Narrow" panose="020B0606020202030204" pitchFamily="34" charset="0"/>
              </a:rPr>
              <a:t>La nouvelle cité ne se développe pas sans mal. En 1869, une épidémie de choléra fait des ravages et Pinet-Laprade y succombe lui-même le 17 août. En 1872, un « statut communal » (dit des « quatre communes ») est accordé à la population, ce qui donne une citoyenneté. Dakar devient centre d’arrondissement à la place de Gorée en 1875.</a:t>
            </a:r>
          </a:p>
          <a:p>
            <a:pPr algn="just"/>
            <a:r>
              <a:rPr lang="fr-FR" sz="1100" noProof="0" dirty="0">
                <a:latin typeface="Arial Narrow" panose="020B0606020202030204" pitchFamily="34" charset="0"/>
              </a:rPr>
              <a:t>En parallèle, notamment avec la construction de la gare et de la ligne de chemin de fer, la ville rivalise aussi avec Saint-Louis. Elle l’emporte pourtant en </a:t>
            </a:r>
            <a:r>
              <a:rPr lang="fr-FR" sz="1100" b="1" noProof="0" dirty="0">
                <a:solidFill>
                  <a:srgbClr val="B20909"/>
                </a:solidFill>
                <a:latin typeface="Arial Narrow" panose="020B0606020202030204" pitchFamily="34" charset="0"/>
              </a:rPr>
              <a:t>devenant en 1902 la capitale de l’AOF (Afrique-Occidentale française)</a:t>
            </a:r>
            <a:r>
              <a:rPr lang="fr-FR" sz="1100" noProof="0" dirty="0">
                <a:latin typeface="Arial Narrow" panose="020B0606020202030204" pitchFamily="34" charset="0"/>
              </a:rPr>
              <a:t>.</a:t>
            </a:r>
          </a:p>
          <a:p>
            <a:pPr algn="just"/>
            <a:r>
              <a:rPr lang="fr-FR" sz="1100" noProof="0" dirty="0">
                <a:latin typeface="Arial Narrow" panose="020B0606020202030204" pitchFamily="34" charset="0"/>
              </a:rPr>
              <a:t>Blaise Diagne qui a obtenu la citoyenneté pleine de tous les habitants des quatre communes en 1916, est élu maire de Dakar en 1920 et le restera jusqu’à sa mort en 1934. En 1921, la capitale compte 32 440 habitants dont 1661 Européens, alors que l’île se dépeuple progressivement pour se réduire à 700 habitants en 1926. </a:t>
            </a:r>
            <a:r>
              <a:rPr lang="fr-FR" sz="1100" b="1" noProof="0" dirty="0">
                <a:solidFill>
                  <a:srgbClr val="B20909"/>
                </a:solidFill>
                <a:latin typeface="Arial Narrow" panose="020B0606020202030204" pitchFamily="34" charset="0"/>
              </a:rPr>
              <a:t>Gorée est finalement rattachée à Dakar en 1929</a:t>
            </a:r>
            <a:r>
              <a:rPr lang="fr-FR" sz="1100" noProof="0" dirty="0">
                <a:latin typeface="Arial Narrow" panose="020B0606020202030204" pitchFamily="34" charset="0"/>
              </a:rPr>
              <a:t>. Pendant cette période on observe une vague d’immigration libanaise ; qui a en réalité commencé dès 1890 à Saint Louis. Dans la capitale ces nouveaux venus s’intègrent le plus souvent dans le petit et moyen commerce.</a:t>
            </a:r>
          </a:p>
        </p:txBody>
      </p:sp>
      <p:sp>
        <p:nvSpPr>
          <p:cNvPr id="45" name="Rectangle 44"/>
          <p:cNvSpPr/>
          <p:nvPr/>
        </p:nvSpPr>
        <p:spPr>
          <a:xfrm>
            <a:off x="576436" y="7162392"/>
            <a:ext cx="3391044"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6" name="Rectangle 45"/>
          <p:cNvSpPr/>
          <p:nvPr/>
        </p:nvSpPr>
        <p:spPr>
          <a:xfrm>
            <a:off x="1281943" y="7113763"/>
            <a:ext cx="1980029" cy="323165"/>
          </a:xfrm>
          <a:prstGeom prst="rect">
            <a:avLst/>
          </a:prstGeom>
        </p:spPr>
        <p:txBody>
          <a:bodyPr wrap="non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Organisation territoriale</a:t>
            </a:r>
            <a:endParaRPr lang="fr-FR" sz="1500" noProof="0" dirty="0">
              <a:latin typeface="Times New Roman" panose="02020603050405020304" pitchFamily="18" charset="0"/>
              <a:ea typeface="Times New Roman" panose="02020603050405020304" pitchFamily="18" charset="0"/>
            </a:endParaRPr>
          </a:p>
        </p:txBody>
      </p:sp>
      <p:pic>
        <p:nvPicPr>
          <p:cNvPr id="6146" name="Picture 2" descr="Dagana 2011: A la veille du départ!"/>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072508" y="7162392"/>
            <a:ext cx="2864400" cy="281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8</a:t>
            </a:fld>
            <a:endParaRPr lang="fr-FR" sz="1600" noProof="0" dirty="0"/>
          </a:p>
        </p:txBody>
      </p:sp>
      <p:sp>
        <p:nvSpPr>
          <p:cNvPr id="14" name="Rectangle 13"/>
          <p:cNvSpPr/>
          <p:nvPr/>
        </p:nvSpPr>
        <p:spPr>
          <a:xfrm>
            <a:off x="576435" y="7432005"/>
            <a:ext cx="3391045" cy="2292935"/>
          </a:xfrm>
          <a:prstGeom prst="rect">
            <a:avLst/>
          </a:prstGeom>
        </p:spPr>
        <p:txBody>
          <a:bodyPr wrap="square">
            <a:spAutoFit/>
          </a:bodyPr>
          <a:lstStyle/>
          <a:p>
            <a:r>
              <a:rPr lang="fr-FR" sz="1100" noProof="0" dirty="0">
                <a:latin typeface="Arial Narrow" panose="020B0606020202030204" pitchFamily="34" charset="0"/>
              </a:rPr>
              <a:t>La ville-département de Dakar compte </a:t>
            </a:r>
            <a:r>
              <a:rPr lang="fr-FR" sz="1100" b="1" noProof="0" dirty="0">
                <a:solidFill>
                  <a:srgbClr val="B20909"/>
                </a:solidFill>
                <a:latin typeface="Arial Narrow" panose="020B0606020202030204" pitchFamily="34" charset="0"/>
              </a:rPr>
              <a:t>19 communes d’arrondissement</a:t>
            </a:r>
            <a:r>
              <a:rPr lang="fr-FR" sz="1100" noProof="0" dirty="0">
                <a:latin typeface="Arial Narrow" panose="020B0606020202030204" pitchFamily="34" charset="0"/>
              </a:rPr>
              <a:t>.</a:t>
            </a:r>
          </a:p>
          <a:p>
            <a:r>
              <a:rPr lang="fr-FR" sz="1100" noProof="0" dirty="0">
                <a:latin typeface="Arial Narrow" panose="020B0606020202030204" pitchFamily="34" charset="0"/>
              </a:rPr>
              <a:t>De plus en plus peuplée, la ville-département a été découpée en 1996 en 19 communes d'arrondissement (regroupées en quatre arrondissements </a:t>
            </a:r>
          </a:p>
          <a:p>
            <a:r>
              <a:rPr lang="fr-FR" sz="1100" noProof="0" dirty="0">
                <a:latin typeface="Arial Narrow" panose="020B0606020202030204" pitchFamily="34" charset="0"/>
              </a:rPr>
              <a:t>départementaux), </a:t>
            </a:r>
          </a:p>
          <a:p>
            <a:r>
              <a:rPr lang="fr-FR" sz="1100" noProof="0" dirty="0">
                <a:latin typeface="Arial Narrow" panose="020B0606020202030204" pitchFamily="34" charset="0"/>
              </a:rPr>
              <a:t>avant </a:t>
            </a:r>
          </a:p>
          <a:p>
            <a:r>
              <a:rPr lang="fr-FR" sz="1100" noProof="0" dirty="0">
                <a:latin typeface="Arial Narrow" panose="020B0606020202030204" pitchFamily="34" charset="0"/>
              </a:rPr>
              <a:t>qu'elles </a:t>
            </a:r>
          </a:p>
          <a:p>
            <a:r>
              <a:rPr lang="fr-FR" sz="1100" noProof="0" dirty="0">
                <a:latin typeface="Arial Narrow" panose="020B0606020202030204" pitchFamily="34" charset="0"/>
              </a:rPr>
              <a:t>soient toutes </a:t>
            </a:r>
          </a:p>
          <a:p>
            <a:r>
              <a:rPr lang="fr-FR" sz="1100" b="1" noProof="0" dirty="0">
                <a:solidFill>
                  <a:srgbClr val="B20909"/>
                </a:solidFill>
                <a:latin typeface="Arial Narrow" panose="020B0606020202030204" pitchFamily="34" charset="0"/>
              </a:rPr>
              <a:t>érigées en </a:t>
            </a:r>
          </a:p>
          <a:p>
            <a:r>
              <a:rPr lang="fr-FR" sz="1100" b="1" noProof="0" dirty="0">
                <a:solidFill>
                  <a:srgbClr val="B20909"/>
                </a:solidFill>
                <a:latin typeface="Arial Narrow" panose="020B0606020202030204" pitchFamily="34" charset="0"/>
              </a:rPr>
              <a:t>communes de </a:t>
            </a:r>
          </a:p>
          <a:p>
            <a:r>
              <a:rPr lang="fr-FR" sz="1100" b="1" noProof="0" dirty="0">
                <a:solidFill>
                  <a:srgbClr val="B20909"/>
                </a:solidFill>
                <a:latin typeface="Arial Narrow" panose="020B0606020202030204" pitchFamily="34" charset="0"/>
              </a:rPr>
              <a:t>plein exercice </a:t>
            </a:r>
          </a:p>
          <a:p>
            <a:r>
              <a:rPr lang="fr-FR" sz="1100" b="1" noProof="0" dirty="0">
                <a:solidFill>
                  <a:srgbClr val="B20909"/>
                </a:solidFill>
                <a:latin typeface="Arial Narrow" panose="020B0606020202030204" pitchFamily="34" charset="0"/>
              </a:rPr>
              <a:t>depuis 2013</a:t>
            </a:r>
            <a:r>
              <a:rPr lang="fr-FR" sz="1100" noProof="0" dirty="0">
                <a:latin typeface="Arial Narrow" panose="020B0606020202030204" pitchFamily="34" charset="0"/>
              </a:rPr>
              <a:t>.</a:t>
            </a:r>
          </a:p>
        </p:txBody>
      </p:sp>
    </p:spTree>
    <p:extLst>
      <p:ext uri="{BB962C8B-B14F-4D97-AF65-F5344CB8AC3E}">
        <p14:creationId xmlns:p14="http://schemas.microsoft.com/office/powerpoint/2010/main" val="24091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A552933-7E00-ABD6-CA0B-35C0965DA7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5" b="30879"/>
          <a:stretch/>
        </p:blipFill>
        <p:spPr>
          <a:xfrm>
            <a:off x="3708400" y="1490941"/>
            <a:ext cx="3242732" cy="146059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815" t="31179" r="12904" b="14085"/>
          <a:stretch/>
        </p:blipFill>
        <p:spPr>
          <a:xfrm>
            <a:off x="3708400" y="3083522"/>
            <a:ext cx="3242732" cy="1894109"/>
          </a:xfrm>
          <a:prstGeom prst="rect">
            <a:avLst/>
          </a:prstGeom>
        </p:spPr>
      </p:pic>
      <p:sp>
        <p:nvSpPr>
          <p:cNvPr id="23" name="Rectangle 22"/>
          <p:cNvSpPr/>
          <p:nvPr/>
        </p:nvSpPr>
        <p:spPr>
          <a:xfrm>
            <a:off x="540759" y="1765477"/>
            <a:ext cx="2999884" cy="3234478"/>
          </a:xfrm>
          <a:prstGeom prst="rect">
            <a:avLst/>
          </a:prstGeom>
          <a:solidFill>
            <a:srgbClr val="FF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Rectangle 1"/>
          <p:cNvSpPr/>
          <p:nvPr/>
        </p:nvSpPr>
        <p:spPr>
          <a:xfrm>
            <a:off x="537612" y="1739984"/>
            <a:ext cx="2988842" cy="3308598"/>
          </a:xfrm>
          <a:prstGeom prst="rect">
            <a:avLst/>
          </a:prstGeom>
        </p:spPr>
        <p:txBody>
          <a:bodyPr wrap="square">
            <a:spAutoFit/>
          </a:bodyPr>
          <a:lstStyle/>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qualité de l'air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à Dakar est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mauvaise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en raison des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particules fines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provenant en partie du désert. A Dakar, comme dans de nombreuses autres villes d'Afrique, la concentration de microparticules toxiques (PM10 et PM2.5) ainsi que le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taux de pollution atmosphérique dépassent 7 fois les taux de pollutions autorisés </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selon les normes internationales.</a:t>
            </a:r>
          </a:p>
          <a:p>
            <a:pPr algn="just">
              <a:spcAft>
                <a:spcPts val="0"/>
              </a:spcAft>
            </a:pPr>
            <a:endParaRPr lang="fr-FR" sz="1100" noProof="0" dirty="0">
              <a:latin typeface="Arial Narrow" panose="020B0606020202030204" pitchFamily="34" charset="0"/>
              <a:ea typeface="Lucida Sans Unicode" panose="020B0602030504020204" pitchFamily="34" charset="0"/>
              <a:cs typeface="Arial" panose="020B0604020202020204" pitchFamily="34" charset="0"/>
            </a:endParaRP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De ce fait, la mairie de Dakar a mis en place plusieurs recommandations sanitaires comme limiter les activités sportives ou encore consulter un médecin si besoin.</a:t>
            </a:r>
          </a:p>
          <a:p>
            <a:pPr algn="just">
              <a:spcAft>
                <a:spcPts val="0"/>
              </a:spcAft>
            </a:pPr>
            <a:r>
              <a:rPr lang="fr-FR" sz="1100" noProof="0" dirty="0">
                <a:latin typeface="Arial Narrow" panose="020B0606020202030204" pitchFamily="34" charset="0"/>
                <a:ea typeface="Lucida Sans Unicode" panose="020B0602030504020204" pitchFamily="34" charset="0"/>
                <a:cs typeface="Arial" panose="020B0604020202020204" pitchFamily="34" charset="0"/>
              </a:rPr>
              <a:t>La ville de Dakar génère également </a:t>
            </a:r>
            <a:r>
              <a:rPr lang="fr-FR" sz="1100" b="1" noProof="0" dirty="0">
                <a:solidFill>
                  <a:srgbClr val="B20909"/>
                </a:solidFill>
                <a:latin typeface="Arial Narrow" panose="020B0606020202030204" pitchFamily="34" charset="0"/>
                <a:ea typeface="Lucida Sans Unicode" panose="020B0602030504020204" pitchFamily="34" charset="0"/>
                <a:cs typeface="Arial" panose="020B0604020202020204" pitchFamily="34" charset="0"/>
              </a:rPr>
              <a:t>énormément de déchets</a:t>
            </a:r>
            <a:r>
              <a:rPr lang="fr-FR" sz="1100" noProof="0" dirty="0">
                <a:latin typeface="Arial Narrow" panose="020B0606020202030204" pitchFamily="34" charset="0"/>
                <a:ea typeface="Lucida Sans Unicode" panose="020B0602030504020204" pitchFamily="34" charset="0"/>
                <a:cs typeface="Arial" panose="020B0604020202020204" pitchFamily="34" charset="0"/>
              </a:rPr>
              <a:t>. Pour lutter contre ce problème, la ville a mis en place la direction de la planification et du développement durable. En effet, la gestion des ordures est problématique car plusieurs acteurs interviennent, dans une cohésion difficile. En 2015, le maire avait proposé que la thématique énergie-climat soit privilégiée.</a:t>
            </a:r>
          </a:p>
        </p:txBody>
      </p:sp>
      <p:sp>
        <p:nvSpPr>
          <p:cNvPr id="37" name="Rectangle 36"/>
          <p:cNvSpPr/>
          <p:nvPr/>
        </p:nvSpPr>
        <p:spPr>
          <a:xfrm>
            <a:off x="540759" y="1539570"/>
            <a:ext cx="2999884"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8" name="Rectangle 37"/>
          <p:cNvSpPr/>
          <p:nvPr/>
        </p:nvSpPr>
        <p:spPr>
          <a:xfrm>
            <a:off x="1537710" y="1490941"/>
            <a:ext cx="857927" cy="323165"/>
          </a:xfrm>
          <a:prstGeom prst="rect">
            <a:avLst/>
          </a:prstGeom>
        </p:spPr>
        <p:txBody>
          <a:bodyPr wrap="non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Pollution</a:t>
            </a:r>
            <a:endParaRPr lang="fr-FR" sz="1500" noProof="0" dirty="0">
              <a:latin typeface="Times New Roman" panose="02020603050405020304" pitchFamily="18" charset="0"/>
              <a:ea typeface="Times New Roman" panose="02020603050405020304" pitchFamily="18" charset="0"/>
            </a:endParaRPr>
          </a:p>
        </p:txBody>
      </p:sp>
      <p:sp>
        <p:nvSpPr>
          <p:cNvPr id="4" name="Rectangle 3"/>
          <p:cNvSpPr/>
          <p:nvPr/>
        </p:nvSpPr>
        <p:spPr>
          <a:xfrm>
            <a:off x="474112" y="341862"/>
            <a:ext cx="6617557" cy="938719"/>
          </a:xfrm>
          <a:prstGeom prst="rect">
            <a:avLst/>
          </a:prstGeom>
        </p:spPr>
        <p:txBody>
          <a:bodyPr wrap="square">
            <a:spAutoFit/>
          </a:bodyPr>
          <a:lstStyle/>
          <a:p>
            <a:pPr algn="just"/>
            <a:r>
              <a:rPr lang="fr-FR" sz="1100" noProof="0" dirty="0">
                <a:latin typeface="Arial Narrow" panose="020B0606020202030204" pitchFamily="34" charset="0"/>
              </a:rPr>
              <a:t>La plus étendue est Yoff, au Nord, mais c'est </a:t>
            </a:r>
            <a:r>
              <a:rPr lang="fr-FR" sz="1100" b="1" noProof="0" dirty="0">
                <a:solidFill>
                  <a:srgbClr val="B20909"/>
                </a:solidFill>
                <a:latin typeface="Arial Narrow" panose="020B0606020202030204" pitchFamily="34" charset="0"/>
              </a:rPr>
              <a:t>à Dakar-Plateau</a:t>
            </a:r>
            <a:r>
              <a:rPr lang="fr-FR" sz="1100" noProof="0" dirty="0">
                <a:latin typeface="Arial Narrow" panose="020B0606020202030204" pitchFamily="34" charset="0"/>
              </a:rPr>
              <a:t>, dans la pointe Sud, que </a:t>
            </a:r>
            <a:r>
              <a:rPr lang="fr-FR" sz="1100" b="1" noProof="0" dirty="0">
                <a:solidFill>
                  <a:srgbClr val="B20909"/>
                </a:solidFill>
                <a:latin typeface="Arial Narrow" panose="020B0606020202030204" pitchFamily="34" charset="0"/>
              </a:rPr>
              <a:t>se concentrent l'activité économique et la plupart des institutions </a:t>
            </a:r>
            <a:r>
              <a:rPr lang="fr-FR" sz="1100" noProof="0" dirty="0">
                <a:latin typeface="Arial Narrow" panose="020B0606020202030204" pitchFamily="34" charset="0"/>
              </a:rPr>
              <a:t>: Dakar-Plateau est le chef-lieu de son arrondissement, du département de Dakar, de la région de Dakar et la capitale du pays. Diverses institutions nationales ou ambassades et bureaux d'organisations internationales se répartissent toutefois sur les communes de ses quatre arrondissements.</a:t>
            </a:r>
          </a:p>
          <a:p>
            <a:pPr algn="just"/>
            <a:r>
              <a:rPr lang="fr-FR" sz="1100" noProof="0" dirty="0">
                <a:latin typeface="Arial Narrow" panose="020B0606020202030204" pitchFamily="34" charset="0"/>
              </a:rPr>
              <a:t>Les </a:t>
            </a:r>
            <a:r>
              <a:rPr lang="fr-FR" sz="1100" b="1" noProof="0" dirty="0">
                <a:solidFill>
                  <a:srgbClr val="B20909"/>
                </a:solidFill>
                <a:latin typeface="Arial Narrow" panose="020B0606020202030204" pitchFamily="34" charset="0"/>
              </a:rPr>
              <a:t>plus touristiques </a:t>
            </a:r>
            <a:r>
              <a:rPr lang="fr-FR" sz="1100" noProof="0" dirty="0">
                <a:latin typeface="Arial Narrow" panose="020B0606020202030204" pitchFamily="34" charset="0"/>
              </a:rPr>
              <a:t>sont </a:t>
            </a:r>
            <a:r>
              <a:rPr lang="fr-FR" sz="1100" b="1" noProof="0" dirty="0">
                <a:solidFill>
                  <a:srgbClr val="B20909"/>
                </a:solidFill>
                <a:latin typeface="Arial Narrow" panose="020B0606020202030204" pitchFamily="34" charset="0"/>
              </a:rPr>
              <a:t>Ngor </a:t>
            </a:r>
            <a:r>
              <a:rPr lang="fr-FR" sz="1100" noProof="0" dirty="0">
                <a:latin typeface="Arial Narrow" panose="020B0606020202030204" pitchFamily="34" charset="0"/>
              </a:rPr>
              <a:t>sur la pointe des Almadies à l’Ouest et surtout </a:t>
            </a:r>
            <a:r>
              <a:rPr lang="fr-FR" sz="1100" b="1" noProof="0" dirty="0">
                <a:solidFill>
                  <a:srgbClr val="B20909"/>
                </a:solidFill>
                <a:latin typeface="Arial Narrow" panose="020B0606020202030204" pitchFamily="34" charset="0"/>
              </a:rPr>
              <a:t>l'île de Gorée </a:t>
            </a:r>
            <a:r>
              <a:rPr lang="fr-FR" sz="1100" noProof="0" dirty="0">
                <a:latin typeface="Arial Narrow" panose="020B0606020202030204" pitchFamily="34" charset="0"/>
              </a:rPr>
              <a:t>à l’Est.</a:t>
            </a:r>
          </a:p>
        </p:txBody>
      </p:sp>
      <p:sp>
        <p:nvSpPr>
          <p:cNvPr id="26" name="Rectangle 25"/>
          <p:cNvSpPr/>
          <p:nvPr/>
        </p:nvSpPr>
        <p:spPr>
          <a:xfrm>
            <a:off x="512211" y="5380691"/>
            <a:ext cx="6444702" cy="225908"/>
          </a:xfrm>
          <a:prstGeom prst="rect">
            <a:avLst/>
          </a:prstGeom>
          <a:solidFill>
            <a:srgbClr val="F6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7" name="Rectangle 26"/>
          <p:cNvSpPr/>
          <p:nvPr/>
        </p:nvSpPr>
        <p:spPr>
          <a:xfrm>
            <a:off x="800394" y="5332062"/>
            <a:ext cx="4439150" cy="323165"/>
          </a:xfrm>
          <a:prstGeom prst="rect">
            <a:avLst/>
          </a:prstGeom>
        </p:spPr>
        <p:txBody>
          <a:bodyPr wrap="square">
            <a:spAutoFit/>
          </a:bodyPr>
          <a:lstStyle/>
          <a:p>
            <a:pPr lvl="0" algn="just">
              <a:spcAft>
                <a:spcPts val="0"/>
              </a:spcAft>
              <a:tabLst>
                <a:tab pos="457200" algn="l"/>
                <a:tab pos="1819275" algn="l"/>
              </a:tabLst>
            </a:pPr>
            <a:r>
              <a:rPr lang="fr-FR" sz="1500" b="1" noProof="0" dirty="0">
                <a:latin typeface="Arial Narrow" panose="020B0606020202030204" pitchFamily="34" charset="0"/>
                <a:ea typeface="Times New Roman" panose="02020603050405020304" pitchFamily="18" charset="0"/>
                <a:cs typeface="Arial" panose="020B0604020202020204" pitchFamily="34" charset="0"/>
              </a:rPr>
              <a:t>Activités économiques</a:t>
            </a:r>
            <a:endParaRPr lang="fr-FR" sz="1500" noProof="0" dirty="0">
              <a:latin typeface="Times New Roman" panose="02020603050405020304" pitchFamily="18" charset="0"/>
              <a:ea typeface="Times New Roman" panose="02020603050405020304" pitchFamily="18" charset="0"/>
            </a:endParaRPr>
          </a:p>
        </p:txBody>
      </p:sp>
      <p:sp>
        <p:nvSpPr>
          <p:cNvPr id="7" name="Rectangle 6"/>
          <p:cNvSpPr/>
          <p:nvPr/>
        </p:nvSpPr>
        <p:spPr>
          <a:xfrm>
            <a:off x="561732" y="5677623"/>
            <a:ext cx="6529937" cy="4662815"/>
          </a:xfrm>
          <a:prstGeom prst="rect">
            <a:avLst/>
          </a:prstGeom>
        </p:spPr>
        <p:txBody>
          <a:bodyPr wrap="square">
            <a:spAutoFit/>
          </a:bodyPr>
          <a:lstStyle/>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Le secteur industriel, traditionnellement orienté vers les industries alimentaires, chimiques ou textiles, le secteur du bois et de l’ameublement ainsi que le raffinage, rencontrent aujourd’hui des </a:t>
            </a:r>
            <a:r>
              <a:rPr lang="fr-FR" sz="1100" b="1" noProof="0" dirty="0">
                <a:solidFill>
                  <a:srgbClr val="B20909"/>
                </a:solidFill>
                <a:latin typeface="Arial Narrow" panose="020B0606020202030204" pitchFamily="34" charset="0"/>
              </a:rPr>
              <a:t>difficultés</a:t>
            </a:r>
            <a:r>
              <a:rPr lang="fr-FR" sz="1100" noProof="0" dirty="0">
                <a:latin typeface="Arial Narrow" panose="020B0606020202030204" pitchFamily="34" charset="0"/>
              </a:rPr>
              <a:t>. Comme ailleurs, l’</a:t>
            </a:r>
            <a:r>
              <a:rPr lang="fr-FR" sz="1100" b="1" noProof="0" dirty="0">
                <a:solidFill>
                  <a:srgbClr val="B20909"/>
                </a:solidFill>
                <a:latin typeface="Arial Narrow" panose="020B0606020202030204" pitchFamily="34" charset="0"/>
              </a:rPr>
              <a:t>industrie textile souffre des importations chinoises</a:t>
            </a:r>
            <a:r>
              <a:rPr lang="fr-FR" sz="1100" noProof="0" dirty="0">
                <a:latin typeface="Arial Narrow" panose="020B0606020202030204" pitchFamily="34" charset="0"/>
              </a:rPr>
              <a:t>. Les Industries chimiques du Sénégal (ICS) traversent une grave crise depuis trois ans. L'industrie des matériaux de construction est présente dans la ville avec l'usine de ciment et de granulats du groupe français Vicat.</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En même temps que l'urbanisation, le secteur tertiaire s’est développé et c’est dans la capitale, tout particulièrement </a:t>
            </a:r>
            <a:r>
              <a:rPr lang="fr-FR" sz="1100" b="1" noProof="0" dirty="0">
                <a:solidFill>
                  <a:srgbClr val="B20909"/>
                </a:solidFill>
                <a:latin typeface="Arial Narrow" panose="020B0606020202030204" pitchFamily="34" charset="0"/>
              </a:rPr>
              <a:t>à Dakar-Plateau</a:t>
            </a:r>
            <a:r>
              <a:rPr lang="fr-FR" sz="1100" noProof="0" dirty="0">
                <a:latin typeface="Arial Narrow" panose="020B0606020202030204" pitchFamily="34" charset="0"/>
              </a:rPr>
              <a:t>, que </a:t>
            </a:r>
            <a:r>
              <a:rPr lang="fr-FR" sz="1100" b="1" noProof="0" dirty="0">
                <a:solidFill>
                  <a:srgbClr val="B20909"/>
                </a:solidFill>
                <a:latin typeface="Arial Narrow" panose="020B0606020202030204" pitchFamily="34" charset="0"/>
              </a:rPr>
              <a:t>se trouvent les sièges sociaux des grosses sociétés </a:t>
            </a:r>
            <a:r>
              <a:rPr lang="fr-FR" sz="1100" noProof="0" dirty="0">
                <a:latin typeface="Arial Narrow" panose="020B0606020202030204" pitchFamily="34" charset="0"/>
              </a:rPr>
              <a:t>(Air Sénégal International, Grands moulins de Dakar) </a:t>
            </a:r>
            <a:r>
              <a:rPr lang="fr-FR" sz="1100" b="1" noProof="0" dirty="0">
                <a:solidFill>
                  <a:srgbClr val="B20909"/>
                </a:solidFill>
                <a:latin typeface="Arial Narrow" panose="020B0606020202030204" pitchFamily="34" charset="0"/>
              </a:rPr>
              <a:t>et des grandes banques</a:t>
            </a:r>
            <a:r>
              <a:rPr lang="fr-FR" sz="1100" noProof="0" dirty="0">
                <a:latin typeface="Arial Narrow" panose="020B0606020202030204" pitchFamily="34" charset="0"/>
              </a:rPr>
              <a:t>, telles que la Société générale de banques au Sénégal, la Compagnie bancaire de l'Afrique occidentale, la Banque internationale pour le commerce et l’industrie du Sénégal ou la Banque de l’habitat du Sénégal. La </a:t>
            </a:r>
            <a:r>
              <a:rPr lang="fr-FR" sz="1100" b="1" noProof="0" dirty="0">
                <a:solidFill>
                  <a:srgbClr val="B20909"/>
                </a:solidFill>
                <a:latin typeface="Arial Narrow" panose="020B0606020202030204" pitchFamily="34" charset="0"/>
              </a:rPr>
              <a:t>haute fonction publique </a:t>
            </a:r>
            <a:r>
              <a:rPr lang="fr-FR" sz="1100" noProof="0" dirty="0">
                <a:latin typeface="Arial Narrow" panose="020B0606020202030204" pitchFamily="34" charset="0"/>
              </a:rPr>
              <a:t>y est également concentrée. Les </a:t>
            </a:r>
            <a:r>
              <a:rPr lang="fr-FR" sz="1100" b="1" noProof="0" dirty="0">
                <a:solidFill>
                  <a:srgbClr val="B20909"/>
                </a:solidFill>
                <a:latin typeface="Arial Narrow" panose="020B0606020202030204" pitchFamily="34" charset="0"/>
              </a:rPr>
              <a:t>télécommunications</a:t>
            </a:r>
            <a:r>
              <a:rPr lang="fr-FR" sz="1100" noProof="0" dirty="0">
                <a:latin typeface="Arial Narrow" panose="020B0606020202030204" pitchFamily="34" charset="0"/>
              </a:rPr>
              <a:t> ont le vent en poupe et la société Orange, qui a repris la Sonatel, est omniprésente dans la ville.</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Le tourisme, notamment le </a:t>
            </a:r>
            <a:r>
              <a:rPr lang="fr-FR" sz="1100" b="1" noProof="0" dirty="0">
                <a:solidFill>
                  <a:srgbClr val="B20909"/>
                </a:solidFill>
                <a:latin typeface="Arial Narrow" panose="020B0606020202030204" pitchFamily="34" charset="0"/>
              </a:rPr>
              <a:t>tourisme d’affaires</a:t>
            </a:r>
            <a:r>
              <a:rPr lang="fr-FR" sz="1100" noProof="0" dirty="0">
                <a:latin typeface="Arial Narrow" panose="020B0606020202030204" pitchFamily="34" charset="0"/>
              </a:rPr>
              <a:t>, prend de l’importance, stimulé par des événements de portée internationale tels que le Rallye Dakar ou la Biennale d’Art contemporain. La notoriété de Gorée fait de la capitale un passage obligé. Présent dans tout le pays, le </a:t>
            </a:r>
            <a:r>
              <a:rPr lang="fr-FR" sz="1100" b="1" noProof="0" dirty="0">
                <a:solidFill>
                  <a:srgbClr val="B20909"/>
                </a:solidFill>
                <a:latin typeface="Arial Narrow" panose="020B0606020202030204" pitchFamily="34" charset="0"/>
              </a:rPr>
              <a:t>secteur informel </a:t>
            </a:r>
            <a:r>
              <a:rPr lang="fr-FR" sz="1100" noProof="0" dirty="0">
                <a:latin typeface="Arial Narrow" panose="020B0606020202030204" pitchFamily="34" charset="0"/>
              </a:rPr>
              <a:t>est </a:t>
            </a:r>
            <a:r>
              <a:rPr lang="fr-FR" sz="1100" b="1" noProof="0" dirty="0">
                <a:solidFill>
                  <a:srgbClr val="B20909"/>
                </a:solidFill>
                <a:latin typeface="Arial Narrow" panose="020B0606020202030204" pitchFamily="34" charset="0"/>
              </a:rPr>
              <a:t>particulièrement actif à Dakar</a:t>
            </a:r>
            <a:r>
              <a:rPr lang="fr-FR" sz="1100" noProof="0" dirty="0">
                <a:latin typeface="Arial Narrow" panose="020B0606020202030204" pitchFamily="34" charset="0"/>
              </a:rPr>
              <a:t>, notamment dans le commerce, les transports, la construction et même l'artisanat (par exemple avec le Soweto Village).</a:t>
            </a:r>
          </a:p>
          <a:p>
            <a:pPr algn="just"/>
            <a:endParaRPr lang="fr-FR" sz="1100" noProof="0" dirty="0">
              <a:latin typeface="Arial Narrow" panose="020B0606020202030204" pitchFamily="34" charset="0"/>
            </a:endParaRPr>
          </a:p>
          <a:p>
            <a:pPr algn="just"/>
            <a:endParaRPr lang="fr-FR" sz="1100" noProof="0" dirty="0">
              <a:latin typeface="Arial Narrow" panose="020B0606020202030204" pitchFamily="34" charset="0"/>
            </a:endParaRPr>
          </a:p>
          <a:p>
            <a:pPr algn="just"/>
            <a:r>
              <a:rPr lang="fr-FR" sz="1100" noProof="0" dirty="0">
                <a:latin typeface="Arial Narrow" panose="020B0606020202030204" pitchFamily="34" charset="0"/>
              </a:rPr>
              <a:t>L'économie numérique n'est pas en reste et commence à trouver son modèle </a:t>
            </a:r>
            <a:r>
              <a:rPr lang="fr-FR" sz="1100" b="1" noProof="0" dirty="0">
                <a:solidFill>
                  <a:srgbClr val="B20909"/>
                </a:solidFill>
                <a:latin typeface="Arial Narrow" panose="020B0606020202030204" pitchFamily="34" charset="0"/>
              </a:rPr>
              <a:t>entre secteur formel </a:t>
            </a:r>
            <a:r>
              <a:rPr lang="fr-FR" sz="1100" noProof="0" dirty="0">
                <a:latin typeface="Arial Narrow" panose="020B0606020202030204" pitchFamily="34" charset="0"/>
              </a:rPr>
              <a:t>(surtout constitué par les opérateurs télécoms et beaucoup de TPE) </a:t>
            </a:r>
            <a:r>
              <a:rPr lang="fr-FR" sz="1100" b="1" noProof="0" dirty="0">
                <a:solidFill>
                  <a:srgbClr val="B20909"/>
                </a:solidFill>
                <a:latin typeface="Arial Narrow" panose="020B0606020202030204" pitchFamily="34" charset="0"/>
              </a:rPr>
              <a:t>et informel </a:t>
            </a:r>
            <a:r>
              <a:rPr lang="fr-FR" sz="1100" noProof="0" dirty="0">
                <a:latin typeface="Arial Narrow" panose="020B0606020202030204" pitchFamily="34" charset="0"/>
              </a:rPr>
              <a:t>(une myriade de prestataires de services et auto-entrepreneurs). En effet, depuis 2010, la ville-monde Dakar voit de nouvelles initiatives innovantes se lancer comme le premier espace de coworking d'Afrique et action tank, qui depuis s'étend en France (à Nanterre), au Mali (Bamako), au Burkina Faso (Ouagadougou)…</a:t>
            </a:r>
          </a:p>
        </p:txBody>
      </p:sp>
      <p:sp>
        <p:nvSpPr>
          <p:cNvPr id="29" name="Rectangle 28"/>
          <p:cNvSpPr/>
          <p:nvPr/>
        </p:nvSpPr>
        <p:spPr>
          <a:xfrm>
            <a:off x="512211" y="5798398"/>
            <a:ext cx="751439"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Rectangle 29"/>
          <p:cNvSpPr/>
          <p:nvPr/>
        </p:nvSpPr>
        <p:spPr>
          <a:xfrm>
            <a:off x="499007" y="5757276"/>
            <a:ext cx="800796"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Industrie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512211" y="6782150"/>
            <a:ext cx="127002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2" name="Rectangle 31"/>
          <p:cNvSpPr/>
          <p:nvPr/>
        </p:nvSpPr>
        <p:spPr>
          <a:xfrm>
            <a:off x="499006" y="6741028"/>
            <a:ext cx="1397527"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Secteur tertiaire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3" name="Rectangle 32"/>
          <p:cNvSpPr/>
          <p:nvPr/>
        </p:nvSpPr>
        <p:spPr>
          <a:xfrm>
            <a:off x="492396" y="8145889"/>
            <a:ext cx="78554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4" name="Rectangle 33"/>
          <p:cNvSpPr/>
          <p:nvPr/>
        </p:nvSpPr>
        <p:spPr>
          <a:xfrm>
            <a:off x="479192" y="8104767"/>
            <a:ext cx="927968"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Tourisme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486811" y="9129641"/>
            <a:ext cx="1626152" cy="222116"/>
          </a:xfrm>
          <a:prstGeom prst="rect">
            <a:avLst/>
          </a:prstGeom>
          <a:solidFill>
            <a:srgbClr val="B2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p:cNvSpPr/>
          <p:nvPr/>
        </p:nvSpPr>
        <p:spPr>
          <a:xfrm>
            <a:off x="473607" y="9088519"/>
            <a:ext cx="1685393" cy="307777"/>
          </a:xfrm>
          <a:prstGeom prst="rect">
            <a:avLst/>
          </a:prstGeom>
        </p:spPr>
        <p:txBody>
          <a:bodyPr wrap="square">
            <a:spAutoFit/>
          </a:bodyPr>
          <a:lstStyle/>
          <a:p>
            <a:pPr>
              <a:spcAft>
                <a:spcPts val="0"/>
              </a:spcAft>
            </a:pPr>
            <a:r>
              <a:rPr lang="fr-FR" sz="1400" b="1" noProof="0" dirty="0">
                <a:solidFill>
                  <a:schemeClr val="bg1"/>
                </a:solidFill>
                <a:latin typeface="Arial Narrow" panose="020B0606020202030204" pitchFamily="34" charset="0"/>
                <a:ea typeface="Lucida Sans Unicode" panose="020B0602030504020204" pitchFamily="34" charset="0"/>
                <a:cs typeface="Arial" panose="020B0604020202020204" pitchFamily="34" charset="0"/>
              </a:rPr>
              <a:t>Economie numérique</a:t>
            </a:r>
            <a:endParaRPr lang="fr-FR" sz="1400" noProof="0" dirty="0">
              <a:solidFill>
                <a:schemeClr val="bg1"/>
              </a:solidFill>
              <a:effectLst/>
              <a:latin typeface="Times New Roman" panose="02020603050405020304" pitchFamily="18" charset="0"/>
              <a:ea typeface="Times New Roman" panose="02020603050405020304" pitchFamily="18" charset="0"/>
            </a:endParaRPr>
          </a:p>
        </p:txBody>
      </p:sp>
      <p:sp>
        <p:nvSpPr>
          <p:cNvPr id="3" name="Slide Number Placeholder 2"/>
          <p:cNvSpPr>
            <a:spLocks noGrp="1"/>
          </p:cNvSpPr>
          <p:nvPr>
            <p:ph type="sldNum" sz="quarter" idx="12"/>
          </p:nvPr>
        </p:nvSpPr>
        <p:spPr>
          <a:xfrm>
            <a:off x="5339020" y="10125629"/>
            <a:ext cx="1700927" cy="569240"/>
          </a:xfrm>
        </p:spPr>
        <p:txBody>
          <a:bodyPr/>
          <a:lstStyle/>
          <a:p>
            <a:fld id="{3FA597D1-4CAF-4C93-A4A7-1DCF6236AA74}" type="slidenum">
              <a:rPr lang="fr-FR" sz="1600" noProof="0" smtClean="0"/>
              <a:t>9</a:t>
            </a:fld>
            <a:endParaRPr lang="fr-FR" sz="1600" noProof="0" dirty="0"/>
          </a:p>
        </p:txBody>
      </p:sp>
      <p:sp>
        <p:nvSpPr>
          <p:cNvPr id="21" name="Rectangle 20"/>
          <p:cNvSpPr/>
          <p:nvPr/>
        </p:nvSpPr>
        <p:spPr>
          <a:xfrm>
            <a:off x="4769793" y="1514778"/>
            <a:ext cx="1138453"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Hôtel de ville de Dakar</a:t>
            </a:r>
            <a:endParaRPr lang="fr-FR" sz="900" noProof="0" dirty="0">
              <a:latin typeface="Arial Narrow" panose="020B0606020202030204" pitchFamily="34" charset="0"/>
            </a:endParaRPr>
          </a:p>
        </p:txBody>
      </p:sp>
      <p:sp>
        <p:nvSpPr>
          <p:cNvPr id="24" name="Rectangle 23">
            <a:extLst>
              <a:ext uri="{FF2B5EF4-FFF2-40B4-BE49-F238E27FC236}">
                <a16:creationId xmlns:a16="http://schemas.microsoft.com/office/drawing/2014/main" id="{128E6B53-3249-B48A-800A-14D7EC998D85}"/>
              </a:ext>
            </a:extLst>
          </p:cNvPr>
          <p:cNvSpPr/>
          <p:nvPr/>
        </p:nvSpPr>
        <p:spPr>
          <a:xfrm>
            <a:off x="3690285" y="3149127"/>
            <a:ext cx="769763" cy="230832"/>
          </a:xfrm>
          <a:prstGeom prst="rect">
            <a:avLst/>
          </a:prstGeom>
        </p:spPr>
        <p:txBody>
          <a:bodyPr wrap="none">
            <a:spAutoFit/>
          </a:bodyPr>
          <a:lstStyle/>
          <a:p>
            <a:r>
              <a:rPr lang="fr-FR" sz="900" noProof="0" dirty="0">
                <a:latin typeface="Arial Narrow" panose="020B0606020202030204" pitchFamily="34" charset="0"/>
                <a:ea typeface="Calibri" panose="020F0502020204030204" pitchFamily="34" charset="0"/>
                <a:cs typeface="Times New Roman" panose="02020603050405020304" pitchFamily="18" charset="0"/>
              </a:rPr>
              <a:t>Port de Dakar</a:t>
            </a:r>
            <a:endParaRPr lang="fr-FR" sz="900" noProof="0" dirty="0">
              <a:latin typeface="Arial Narrow" panose="020B0606020202030204" pitchFamily="34" charset="0"/>
            </a:endParaRPr>
          </a:p>
        </p:txBody>
      </p:sp>
    </p:spTree>
    <p:extLst>
      <p:ext uri="{BB962C8B-B14F-4D97-AF65-F5344CB8AC3E}">
        <p14:creationId xmlns:p14="http://schemas.microsoft.com/office/powerpoint/2010/main" val="37151850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5878</TotalTime>
  <Words>14168</Words>
  <Application>Microsoft Office PowerPoint</Application>
  <PresentationFormat>Personnalisé</PresentationFormat>
  <Paragraphs>1005</Paragraphs>
  <Slides>28</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Arial</vt:lpstr>
      <vt:lpstr>Arial Narrow</vt:lpstr>
      <vt:lpstr>Calibri</vt:lpstr>
      <vt:lpstr>Calibri Light</vt:lpstr>
      <vt:lpstr>Franklin Gothic Medium</vt:lpstr>
      <vt:lpstr>Microsoft Himalaya</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ORLANDO Axelle</dc:creator>
  <cp:lastModifiedBy>Odiano Giverso</cp:lastModifiedBy>
  <cp:revision>172</cp:revision>
  <dcterms:created xsi:type="dcterms:W3CDTF">2022-04-08T11:20:15Z</dcterms:created>
  <dcterms:modified xsi:type="dcterms:W3CDTF">2025-08-26T13:21:09Z</dcterms:modified>
</cp:coreProperties>
</file>